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693" r:id="rId2"/>
    <p:sldId id="272" r:id="rId3"/>
    <p:sldId id="696" r:id="rId4"/>
    <p:sldId id="697" r:id="rId5"/>
    <p:sldId id="698" r:id="rId6"/>
    <p:sldId id="699" r:id="rId7"/>
    <p:sldId id="700" r:id="rId8"/>
    <p:sldId id="701" r:id="rId9"/>
    <p:sldId id="702" r:id="rId10"/>
    <p:sldId id="703" r:id="rId11"/>
    <p:sldId id="704" r:id="rId12"/>
    <p:sldId id="705" r:id="rId13"/>
    <p:sldId id="706" r:id="rId14"/>
    <p:sldId id="707" r:id="rId15"/>
    <p:sldId id="708" r:id="rId16"/>
    <p:sldId id="709" r:id="rId17"/>
    <p:sldId id="710" r:id="rId18"/>
    <p:sldId id="711" r:id="rId19"/>
    <p:sldId id="712" r:id="rId20"/>
    <p:sldId id="713" r:id="rId21"/>
    <p:sldId id="715" r:id="rId22"/>
    <p:sldId id="716" r:id="rId23"/>
    <p:sldId id="776" r:id="rId24"/>
    <p:sldId id="734" r:id="rId25"/>
    <p:sldId id="736" r:id="rId26"/>
    <p:sldId id="738" r:id="rId27"/>
    <p:sldId id="740" r:id="rId28"/>
    <p:sldId id="741" r:id="rId29"/>
    <p:sldId id="742" r:id="rId30"/>
    <p:sldId id="743" r:id="rId31"/>
    <p:sldId id="744" r:id="rId32"/>
    <p:sldId id="745" r:id="rId33"/>
    <p:sldId id="747" r:id="rId34"/>
    <p:sldId id="748" r:id="rId35"/>
    <p:sldId id="752" r:id="rId36"/>
    <p:sldId id="754" r:id="rId37"/>
    <p:sldId id="773" r:id="rId38"/>
    <p:sldId id="756" r:id="rId39"/>
    <p:sldId id="757" r:id="rId40"/>
    <p:sldId id="758" r:id="rId41"/>
    <p:sldId id="759" r:id="rId42"/>
    <p:sldId id="760" r:id="rId43"/>
    <p:sldId id="761" r:id="rId44"/>
    <p:sldId id="762" r:id="rId45"/>
    <p:sldId id="763" r:id="rId46"/>
    <p:sldId id="764" r:id="rId47"/>
    <p:sldId id="765" r:id="rId48"/>
    <p:sldId id="767" r:id="rId49"/>
    <p:sldId id="768" r:id="rId50"/>
    <p:sldId id="769" r:id="rId51"/>
    <p:sldId id="775" r:id="rId52"/>
    <p:sldId id="729" r:id="rId53"/>
    <p:sldId id="732" r:id="rId54"/>
    <p:sldId id="733" r:id="rId55"/>
  </p:sldIdLst>
  <p:sldSz cx="9144000" cy="5143500" type="screen16x9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Osaka" pitchFamily="-11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Osaka" pitchFamily="-11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Osaka" pitchFamily="-11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Osaka" pitchFamily="-11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eorgia" panose="02040502050405020303" pitchFamily="18" charset="0"/>
        <a:ea typeface="Osaka" pitchFamily="-11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Osaka" pitchFamily="-11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Osaka" pitchFamily="-11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Osaka" pitchFamily="-11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anose="02040502050405020303" pitchFamily="18" charset="0"/>
        <a:ea typeface="Osaka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7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70C0"/>
    <a:srgbClr val="3399FF"/>
    <a:srgbClr val="FF9933"/>
    <a:srgbClr val="9933FF"/>
    <a:srgbClr val="FF9900"/>
    <a:srgbClr val="66FFFF"/>
    <a:srgbClr val="FFFFFF"/>
    <a:srgbClr val="FFCC00"/>
    <a:srgbClr val="1D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94" autoAdjust="0"/>
    <p:restoredTop sz="94103" autoAdjust="0"/>
  </p:normalViewPr>
  <p:slideViewPr>
    <p:cSldViewPr>
      <p:cViewPr varScale="1">
        <p:scale>
          <a:sx n="96" d="100"/>
          <a:sy n="96" d="100"/>
        </p:scale>
        <p:origin x="618" y="84"/>
      </p:cViewPr>
      <p:guideLst>
        <p:guide orient="horz" pos="1620"/>
        <p:guide pos="2880"/>
        <p:guide orient="horz" pos="1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7F95B-6FA9-47FD-AF02-0DADCB73134A}" type="doc">
      <dgm:prSet loTypeId="urn:microsoft.com/office/officeart/2005/8/layout/matrix2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95A9B7C-2926-4025-9600-5F6E9655E3C7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>
              <a:solidFill>
                <a:srgbClr val="FCFCFC"/>
              </a:solidFill>
            </a:rPr>
            <a:t>Expertise</a:t>
          </a:r>
          <a:endParaRPr lang="en-US" dirty="0">
            <a:solidFill>
              <a:srgbClr val="FCFCFC"/>
            </a:solidFill>
          </a:endParaRPr>
        </a:p>
      </dgm:t>
    </dgm:pt>
    <dgm:pt modelId="{DA2E7A54-19AB-4F10-8EF6-C7CDA509C66D}" type="parTrans" cxnId="{C22B3644-0633-4538-88AC-C6EFB3ED012C}">
      <dgm:prSet/>
      <dgm:spPr/>
      <dgm:t>
        <a:bodyPr/>
        <a:lstStyle/>
        <a:p>
          <a:endParaRPr lang="en-US"/>
        </a:p>
      </dgm:t>
    </dgm:pt>
    <dgm:pt modelId="{17D412F6-BFAB-40DB-BC69-E4C2437B0C39}" type="sibTrans" cxnId="{C22B3644-0633-4538-88AC-C6EFB3ED012C}">
      <dgm:prSet/>
      <dgm:spPr/>
      <dgm:t>
        <a:bodyPr/>
        <a:lstStyle/>
        <a:p>
          <a:endParaRPr lang="en-US"/>
        </a:p>
      </dgm:t>
    </dgm:pt>
    <dgm:pt modelId="{70C8118F-A7B8-4FF3-820B-6C9403C3DEEA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Connections</a:t>
          </a:r>
        </a:p>
        <a:p>
          <a:r>
            <a:rPr lang="en-US" dirty="0" smtClean="0">
              <a:solidFill>
                <a:srgbClr val="FFFFFF"/>
              </a:solidFill>
            </a:rPr>
            <a:t>(Whom You Know)</a:t>
          </a:r>
          <a:endParaRPr lang="en-US" dirty="0">
            <a:solidFill>
              <a:srgbClr val="FFFFFF"/>
            </a:solidFill>
          </a:endParaRPr>
        </a:p>
      </dgm:t>
    </dgm:pt>
    <dgm:pt modelId="{8236DB6A-2E0B-4920-985E-0D08619D3DE0}" type="parTrans" cxnId="{0708DEB9-6F61-446A-8540-124DD2BFC9F9}">
      <dgm:prSet/>
      <dgm:spPr/>
      <dgm:t>
        <a:bodyPr/>
        <a:lstStyle/>
        <a:p>
          <a:endParaRPr lang="en-US"/>
        </a:p>
      </dgm:t>
    </dgm:pt>
    <dgm:pt modelId="{AD299CBF-CF1F-42FC-9DE1-4AA6FF74506F}" type="sibTrans" cxnId="{0708DEB9-6F61-446A-8540-124DD2BFC9F9}">
      <dgm:prSet/>
      <dgm:spPr/>
      <dgm:t>
        <a:bodyPr/>
        <a:lstStyle/>
        <a:p>
          <a:endParaRPr lang="en-US"/>
        </a:p>
      </dgm:t>
    </dgm:pt>
    <dgm:pt modelId="{244758E6-F38A-4214-8D6C-E6BDDC457041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>
              <a:solidFill>
                <a:srgbClr val="FCFCFC"/>
              </a:solidFill>
            </a:rPr>
            <a:t>Personal Authority or Charisma</a:t>
          </a:r>
          <a:endParaRPr lang="en-US" dirty="0">
            <a:solidFill>
              <a:srgbClr val="FCFCFC"/>
            </a:solidFill>
          </a:endParaRPr>
        </a:p>
      </dgm:t>
    </dgm:pt>
    <dgm:pt modelId="{87886108-00DF-4134-902B-0746B0E793FC}" type="parTrans" cxnId="{16782620-2F3D-4376-A266-045AAE50CB72}">
      <dgm:prSet/>
      <dgm:spPr/>
      <dgm:t>
        <a:bodyPr/>
        <a:lstStyle/>
        <a:p>
          <a:endParaRPr lang="en-US"/>
        </a:p>
      </dgm:t>
    </dgm:pt>
    <dgm:pt modelId="{7B5BAB92-FEAE-4D95-9FEC-6950424AC8B0}" type="sibTrans" cxnId="{16782620-2F3D-4376-A266-045AAE50CB72}">
      <dgm:prSet/>
      <dgm:spPr/>
      <dgm:t>
        <a:bodyPr/>
        <a:lstStyle/>
        <a:p>
          <a:endParaRPr lang="en-US"/>
        </a:p>
      </dgm:t>
    </dgm:pt>
    <dgm:pt modelId="{4B82911C-9E21-4F15-B3CA-A8F65CD6FC08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Position (Where You Stand in the Organization</a:t>
          </a:r>
          <a:endParaRPr lang="en-US" dirty="0">
            <a:solidFill>
              <a:srgbClr val="FFFFFF"/>
            </a:solidFill>
          </a:endParaRPr>
        </a:p>
      </dgm:t>
    </dgm:pt>
    <dgm:pt modelId="{321B0529-019F-4975-A14C-FC338964736C}" type="parTrans" cxnId="{6A5C9FCA-0254-49C9-8E23-7D5733E456D4}">
      <dgm:prSet/>
      <dgm:spPr/>
      <dgm:t>
        <a:bodyPr/>
        <a:lstStyle/>
        <a:p>
          <a:endParaRPr lang="en-US"/>
        </a:p>
      </dgm:t>
    </dgm:pt>
    <dgm:pt modelId="{5B894032-5DE1-4123-BA07-8B72574D0E47}" type="sibTrans" cxnId="{6A5C9FCA-0254-49C9-8E23-7D5733E456D4}">
      <dgm:prSet/>
      <dgm:spPr/>
      <dgm:t>
        <a:bodyPr/>
        <a:lstStyle/>
        <a:p>
          <a:endParaRPr lang="en-US"/>
        </a:p>
      </dgm:t>
    </dgm:pt>
    <dgm:pt modelId="{AE2F355D-5753-4E85-84D1-C70B4B866B91}" type="pres">
      <dgm:prSet presAssocID="{DB47F95B-6FA9-47FD-AF02-0DADCB73134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186FD2-9324-41B2-A28D-B33633639709}" type="pres">
      <dgm:prSet presAssocID="{DB47F95B-6FA9-47FD-AF02-0DADCB73134A}" presName="axisShape" presStyleLbl="bgShp" presStyleIdx="0" presStyleCnt="1" custScaleX="244660"/>
      <dgm:spPr/>
    </dgm:pt>
    <dgm:pt modelId="{4304655D-9DA8-42E6-9267-C80DDE7CBBDC}" type="pres">
      <dgm:prSet presAssocID="{DB47F95B-6FA9-47FD-AF02-0DADCB73134A}" presName="rect1" presStyleLbl="node1" presStyleIdx="0" presStyleCnt="4" custScaleX="261389" custLinFactNeighborX="-80158" custLinFactNeighborY="26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2DE47C-0F9E-4B3C-9B7F-E83BE1D4B644}" type="pres">
      <dgm:prSet presAssocID="{DB47F95B-6FA9-47FD-AF02-0DADCB73134A}" presName="rect2" presStyleLbl="node1" presStyleIdx="1" presStyleCnt="4" custScaleX="261389" custLinFactNeighborX="80159" custLinFactNeighborY="26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107E6D-1A17-4512-8487-9DDAD8A378F4}" type="pres">
      <dgm:prSet presAssocID="{DB47F95B-6FA9-47FD-AF02-0DADCB73134A}" presName="rect3" presStyleLbl="node1" presStyleIdx="2" presStyleCnt="4" custScaleX="261389" custLinFactNeighborX="-80158" custLinFactNeighborY="-13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3B0601-1959-4AC5-8577-D2A20DDC7BB8}" type="pres">
      <dgm:prSet presAssocID="{DB47F95B-6FA9-47FD-AF02-0DADCB73134A}" presName="rect4" presStyleLbl="node1" presStyleIdx="3" presStyleCnt="4" custScaleX="261389" custLinFactNeighborX="80871" custLinFactNeighborY="-9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782620-2F3D-4376-A266-045AAE50CB72}" srcId="{DB47F95B-6FA9-47FD-AF02-0DADCB73134A}" destId="{244758E6-F38A-4214-8D6C-E6BDDC457041}" srcOrd="2" destOrd="0" parTransId="{87886108-00DF-4134-902B-0746B0E793FC}" sibTransId="{7B5BAB92-FEAE-4D95-9FEC-6950424AC8B0}"/>
    <dgm:cxn modelId="{5C1047D5-834F-453A-806D-1CC1D77261DE}" type="presOf" srcId="{495A9B7C-2926-4025-9600-5F6E9655E3C7}" destId="{4304655D-9DA8-42E6-9267-C80DDE7CBBDC}" srcOrd="0" destOrd="0" presId="urn:microsoft.com/office/officeart/2005/8/layout/matrix2"/>
    <dgm:cxn modelId="{24D2215E-7EF4-4C7B-9E7E-8296AB4B6938}" type="presOf" srcId="{4B82911C-9E21-4F15-B3CA-A8F65CD6FC08}" destId="{653B0601-1959-4AC5-8577-D2A20DDC7BB8}" srcOrd="0" destOrd="0" presId="urn:microsoft.com/office/officeart/2005/8/layout/matrix2"/>
    <dgm:cxn modelId="{DBE2FAFE-7BBB-479B-A08E-77A2A16CA100}" type="presOf" srcId="{DB47F95B-6FA9-47FD-AF02-0DADCB73134A}" destId="{AE2F355D-5753-4E85-84D1-C70B4B866B91}" srcOrd="0" destOrd="0" presId="urn:microsoft.com/office/officeart/2005/8/layout/matrix2"/>
    <dgm:cxn modelId="{3004C1F6-78F3-43DA-8991-E0747D835C4D}" type="presOf" srcId="{70C8118F-A7B8-4FF3-820B-6C9403C3DEEA}" destId="{8B2DE47C-0F9E-4B3C-9B7F-E83BE1D4B644}" srcOrd="0" destOrd="0" presId="urn:microsoft.com/office/officeart/2005/8/layout/matrix2"/>
    <dgm:cxn modelId="{0708DEB9-6F61-446A-8540-124DD2BFC9F9}" srcId="{DB47F95B-6FA9-47FD-AF02-0DADCB73134A}" destId="{70C8118F-A7B8-4FF3-820B-6C9403C3DEEA}" srcOrd="1" destOrd="0" parTransId="{8236DB6A-2E0B-4920-985E-0D08619D3DE0}" sibTransId="{AD299CBF-CF1F-42FC-9DE1-4AA6FF74506F}"/>
    <dgm:cxn modelId="{DD064661-BAB4-4394-BC55-6973D9ACA4A5}" type="presOf" srcId="{244758E6-F38A-4214-8D6C-E6BDDC457041}" destId="{E9107E6D-1A17-4512-8487-9DDAD8A378F4}" srcOrd="0" destOrd="0" presId="urn:microsoft.com/office/officeart/2005/8/layout/matrix2"/>
    <dgm:cxn modelId="{C22B3644-0633-4538-88AC-C6EFB3ED012C}" srcId="{DB47F95B-6FA9-47FD-AF02-0DADCB73134A}" destId="{495A9B7C-2926-4025-9600-5F6E9655E3C7}" srcOrd="0" destOrd="0" parTransId="{DA2E7A54-19AB-4F10-8EF6-C7CDA509C66D}" sibTransId="{17D412F6-BFAB-40DB-BC69-E4C2437B0C39}"/>
    <dgm:cxn modelId="{6A5C9FCA-0254-49C9-8E23-7D5733E456D4}" srcId="{DB47F95B-6FA9-47FD-AF02-0DADCB73134A}" destId="{4B82911C-9E21-4F15-B3CA-A8F65CD6FC08}" srcOrd="3" destOrd="0" parTransId="{321B0529-019F-4975-A14C-FC338964736C}" sibTransId="{5B894032-5DE1-4123-BA07-8B72574D0E47}"/>
    <dgm:cxn modelId="{B158B321-5B7E-4156-9942-6FB5F08FFFCA}" type="presParOf" srcId="{AE2F355D-5753-4E85-84D1-C70B4B866B91}" destId="{91186FD2-9324-41B2-A28D-B33633639709}" srcOrd="0" destOrd="0" presId="urn:microsoft.com/office/officeart/2005/8/layout/matrix2"/>
    <dgm:cxn modelId="{F9BD10B5-5B45-4E85-9222-7B6B40A52CE2}" type="presParOf" srcId="{AE2F355D-5753-4E85-84D1-C70B4B866B91}" destId="{4304655D-9DA8-42E6-9267-C80DDE7CBBDC}" srcOrd="1" destOrd="0" presId="urn:microsoft.com/office/officeart/2005/8/layout/matrix2"/>
    <dgm:cxn modelId="{3C46E15C-D6A2-4119-B5D2-657F5C55F533}" type="presParOf" srcId="{AE2F355D-5753-4E85-84D1-C70B4B866B91}" destId="{8B2DE47C-0F9E-4B3C-9B7F-E83BE1D4B644}" srcOrd="2" destOrd="0" presId="urn:microsoft.com/office/officeart/2005/8/layout/matrix2"/>
    <dgm:cxn modelId="{139E939D-AC41-4CC8-B40B-850C8046E95A}" type="presParOf" srcId="{AE2F355D-5753-4E85-84D1-C70B4B866B91}" destId="{E9107E6D-1A17-4512-8487-9DDAD8A378F4}" srcOrd="3" destOrd="0" presId="urn:microsoft.com/office/officeart/2005/8/layout/matrix2"/>
    <dgm:cxn modelId="{FAE9ADFB-661E-4D2D-88B8-67F0ACB8EE90}" type="presParOf" srcId="{AE2F355D-5753-4E85-84D1-C70B4B866B91}" destId="{653B0601-1959-4AC5-8577-D2A20DDC7BB8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40090-CD8D-45D4-BF2D-5D20BE508DF6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8174CE72-60E6-432D-8A15-77F03EA8F2E8}">
      <dgm:prSet phldrT="[Text]" custT="1"/>
      <dgm:spPr>
        <a:solidFill>
          <a:srgbClr val="F27822">
            <a:alpha val="50000"/>
          </a:srgbClr>
        </a:solidFill>
      </dgm:spPr>
      <dgm:t>
        <a:bodyPr/>
        <a:lstStyle/>
        <a:p>
          <a:endParaRPr lang="en-US" sz="4800" dirty="0"/>
        </a:p>
      </dgm:t>
    </dgm:pt>
    <dgm:pt modelId="{F5A4CAED-192E-4B84-9520-491E128A8F68}" type="parTrans" cxnId="{8FF46EB6-AC0C-4126-80CB-1283B0C87CAA}">
      <dgm:prSet/>
      <dgm:spPr/>
      <dgm:t>
        <a:bodyPr/>
        <a:lstStyle/>
        <a:p>
          <a:endParaRPr lang="en-US"/>
        </a:p>
      </dgm:t>
    </dgm:pt>
    <dgm:pt modelId="{AC8CA726-0451-42BA-B731-86A7FB4F7464}" type="sibTrans" cxnId="{8FF46EB6-AC0C-4126-80CB-1283B0C87CAA}">
      <dgm:prSet/>
      <dgm:spPr/>
      <dgm:t>
        <a:bodyPr/>
        <a:lstStyle/>
        <a:p>
          <a:endParaRPr lang="en-US"/>
        </a:p>
      </dgm:t>
    </dgm:pt>
    <dgm:pt modelId="{A210B69B-62BF-4C89-9557-9A1561D2DE4E}">
      <dgm:prSet phldrT="[Text]" custT="1"/>
      <dgm:spPr>
        <a:solidFill>
          <a:srgbClr val="3A81B9">
            <a:alpha val="50000"/>
          </a:srgbClr>
        </a:solidFill>
      </dgm:spPr>
      <dgm:t>
        <a:bodyPr/>
        <a:lstStyle/>
        <a:p>
          <a:endParaRPr lang="en-US" sz="4800" dirty="0"/>
        </a:p>
      </dgm:t>
    </dgm:pt>
    <dgm:pt modelId="{7A178F89-7284-4154-A212-37626A6F434C}" type="parTrans" cxnId="{51353B05-58C1-4B30-ADA6-6BD279AE126D}">
      <dgm:prSet/>
      <dgm:spPr/>
      <dgm:t>
        <a:bodyPr/>
        <a:lstStyle/>
        <a:p>
          <a:endParaRPr lang="en-US"/>
        </a:p>
      </dgm:t>
    </dgm:pt>
    <dgm:pt modelId="{D1224BCE-A0A8-41C8-A515-7BF7BE19FC27}" type="sibTrans" cxnId="{51353B05-58C1-4B30-ADA6-6BD279AE126D}">
      <dgm:prSet/>
      <dgm:spPr/>
      <dgm:t>
        <a:bodyPr/>
        <a:lstStyle/>
        <a:p>
          <a:endParaRPr lang="en-US"/>
        </a:p>
      </dgm:t>
    </dgm:pt>
    <dgm:pt modelId="{6CFCD0D9-4DBF-49B8-8383-3EC34BD96017}">
      <dgm:prSet phldrT="[Text]" custT="1"/>
      <dgm:spPr>
        <a:solidFill>
          <a:srgbClr val="F27822"/>
        </a:solidFill>
      </dgm:spPr>
      <dgm:t>
        <a:bodyPr/>
        <a:lstStyle/>
        <a:p>
          <a:endParaRPr lang="en-US" sz="4800" dirty="0"/>
        </a:p>
      </dgm:t>
    </dgm:pt>
    <dgm:pt modelId="{D74F5C89-17D3-4606-B650-A26C098C8B76}" type="parTrans" cxnId="{2BE36FA8-454F-4527-820F-FE75B313A07E}">
      <dgm:prSet/>
      <dgm:spPr/>
      <dgm:t>
        <a:bodyPr/>
        <a:lstStyle/>
        <a:p>
          <a:endParaRPr lang="en-US"/>
        </a:p>
      </dgm:t>
    </dgm:pt>
    <dgm:pt modelId="{4DB526D5-0C99-4E12-94B9-E362E856DF33}" type="sibTrans" cxnId="{2BE36FA8-454F-4527-820F-FE75B313A07E}">
      <dgm:prSet/>
      <dgm:spPr/>
      <dgm:t>
        <a:bodyPr/>
        <a:lstStyle/>
        <a:p>
          <a:endParaRPr lang="en-US"/>
        </a:p>
      </dgm:t>
    </dgm:pt>
    <dgm:pt modelId="{0CD6F9E5-3035-411E-AEAB-4957351C645C}">
      <dgm:prSet phldrT="[Text]" custT="1"/>
      <dgm:spPr>
        <a:solidFill>
          <a:srgbClr val="3A81B9"/>
        </a:solidFill>
      </dgm:spPr>
      <dgm:t>
        <a:bodyPr/>
        <a:lstStyle/>
        <a:p>
          <a:endParaRPr lang="en-US" sz="4800" dirty="0"/>
        </a:p>
      </dgm:t>
    </dgm:pt>
    <dgm:pt modelId="{2A27D6BB-008C-41A3-B31B-2F8BE4A64CB3}" type="parTrans" cxnId="{4A7BF43C-D8C4-45AE-90C3-3666D7A5C754}">
      <dgm:prSet/>
      <dgm:spPr/>
      <dgm:t>
        <a:bodyPr/>
        <a:lstStyle/>
        <a:p>
          <a:endParaRPr lang="en-US"/>
        </a:p>
      </dgm:t>
    </dgm:pt>
    <dgm:pt modelId="{FB6D9C79-F893-4430-93EC-917F25B0AB90}" type="sibTrans" cxnId="{4A7BF43C-D8C4-45AE-90C3-3666D7A5C754}">
      <dgm:prSet/>
      <dgm:spPr/>
      <dgm:t>
        <a:bodyPr/>
        <a:lstStyle/>
        <a:p>
          <a:endParaRPr lang="en-US"/>
        </a:p>
      </dgm:t>
    </dgm:pt>
    <dgm:pt modelId="{2E9468F6-C3D7-4093-849F-5B9274ECFCB0}" type="pres">
      <dgm:prSet presAssocID="{6B840090-CD8D-45D4-BF2D-5D20BE508DF6}" presName="Name0" presStyleCnt="0">
        <dgm:presLayoutVars>
          <dgm:dir/>
          <dgm:animLvl val="lvl"/>
          <dgm:resizeHandles val="exact"/>
        </dgm:presLayoutVars>
      </dgm:prSet>
      <dgm:spPr/>
    </dgm:pt>
    <dgm:pt modelId="{EFFC27E4-716D-48AC-AF6D-FDECBC426C5B}" type="pres">
      <dgm:prSet presAssocID="{8174CE72-60E6-432D-8A15-77F03EA8F2E8}" presName="Name8" presStyleCnt="0"/>
      <dgm:spPr/>
    </dgm:pt>
    <dgm:pt modelId="{58E7FA5A-B486-4FB1-A02E-C810D5CC7A45}" type="pres">
      <dgm:prSet presAssocID="{8174CE72-60E6-432D-8A15-77F03EA8F2E8}" presName="level" presStyleLbl="node1" presStyleIdx="0" presStyleCnt="4" custLinFactNeighborY="93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E2A17C-69A4-4863-8553-2596318E8A9E}" type="pres">
      <dgm:prSet presAssocID="{8174CE72-60E6-432D-8A15-77F03EA8F2E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FF9A15-5F4E-4129-9A54-0277DA4E59E7}" type="pres">
      <dgm:prSet presAssocID="{A210B69B-62BF-4C89-9557-9A1561D2DE4E}" presName="Name8" presStyleCnt="0"/>
      <dgm:spPr/>
    </dgm:pt>
    <dgm:pt modelId="{559E45D8-CFFD-4C75-AFA6-3DF30ABA8863}" type="pres">
      <dgm:prSet presAssocID="{A210B69B-62BF-4C89-9557-9A1561D2DE4E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77D7F9-356C-43C2-81DD-7BD85581DEA3}" type="pres">
      <dgm:prSet presAssocID="{A210B69B-62BF-4C89-9557-9A1561D2DE4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3151BD-20B8-47B5-B1AB-333E38574B23}" type="pres">
      <dgm:prSet presAssocID="{6CFCD0D9-4DBF-49B8-8383-3EC34BD96017}" presName="Name8" presStyleCnt="0"/>
      <dgm:spPr/>
    </dgm:pt>
    <dgm:pt modelId="{38746096-C00E-45AA-BA88-A3AA68A4EE27}" type="pres">
      <dgm:prSet presAssocID="{6CFCD0D9-4DBF-49B8-8383-3EC34BD96017}" presName="level" presStyleLbl="node1" presStyleIdx="2" presStyleCnt="4" custLinFactNeighborY="88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2FCC7-3498-49D3-82C1-5E4B828C0891}" type="pres">
      <dgm:prSet presAssocID="{6CFCD0D9-4DBF-49B8-8383-3EC34BD9601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5327B-ADA3-4DE6-A34D-16754CCD5440}" type="pres">
      <dgm:prSet presAssocID="{0CD6F9E5-3035-411E-AEAB-4957351C645C}" presName="Name8" presStyleCnt="0"/>
      <dgm:spPr/>
    </dgm:pt>
    <dgm:pt modelId="{7DA83DD5-197C-45C0-81F0-3B042480D39A}" type="pres">
      <dgm:prSet presAssocID="{0CD6F9E5-3035-411E-AEAB-4957351C645C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6EE9F-7D25-4224-B27A-6E3E62A85C43}" type="pres">
      <dgm:prSet presAssocID="{0CD6F9E5-3035-411E-AEAB-4957351C64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061DAB-C422-42EA-997D-A7D800ACEBAB}" type="presOf" srcId="{6B840090-CD8D-45D4-BF2D-5D20BE508DF6}" destId="{2E9468F6-C3D7-4093-849F-5B9274ECFCB0}" srcOrd="0" destOrd="0" presId="urn:microsoft.com/office/officeart/2005/8/layout/pyramid1"/>
    <dgm:cxn modelId="{1454641D-8566-4028-AC0A-82A224CC8442}" type="presOf" srcId="{8174CE72-60E6-432D-8A15-77F03EA8F2E8}" destId="{58E7FA5A-B486-4FB1-A02E-C810D5CC7A45}" srcOrd="0" destOrd="0" presId="urn:microsoft.com/office/officeart/2005/8/layout/pyramid1"/>
    <dgm:cxn modelId="{8FF46EB6-AC0C-4126-80CB-1283B0C87CAA}" srcId="{6B840090-CD8D-45D4-BF2D-5D20BE508DF6}" destId="{8174CE72-60E6-432D-8A15-77F03EA8F2E8}" srcOrd="0" destOrd="0" parTransId="{F5A4CAED-192E-4B84-9520-491E128A8F68}" sibTransId="{AC8CA726-0451-42BA-B731-86A7FB4F7464}"/>
    <dgm:cxn modelId="{DC1375FA-A491-4F3E-ADD5-8332A30FB210}" type="presOf" srcId="{8174CE72-60E6-432D-8A15-77F03EA8F2E8}" destId="{41E2A17C-69A4-4863-8553-2596318E8A9E}" srcOrd="1" destOrd="0" presId="urn:microsoft.com/office/officeart/2005/8/layout/pyramid1"/>
    <dgm:cxn modelId="{51353B05-58C1-4B30-ADA6-6BD279AE126D}" srcId="{6B840090-CD8D-45D4-BF2D-5D20BE508DF6}" destId="{A210B69B-62BF-4C89-9557-9A1561D2DE4E}" srcOrd="1" destOrd="0" parTransId="{7A178F89-7284-4154-A212-37626A6F434C}" sibTransId="{D1224BCE-A0A8-41C8-A515-7BF7BE19FC27}"/>
    <dgm:cxn modelId="{4B34D945-B1AB-42E9-86DD-3E029721A4D9}" type="presOf" srcId="{6CFCD0D9-4DBF-49B8-8383-3EC34BD96017}" destId="{8AC2FCC7-3498-49D3-82C1-5E4B828C0891}" srcOrd="1" destOrd="0" presId="urn:microsoft.com/office/officeart/2005/8/layout/pyramid1"/>
    <dgm:cxn modelId="{30CE44C1-0097-4058-979C-6C8064DFB873}" type="presOf" srcId="{6CFCD0D9-4DBF-49B8-8383-3EC34BD96017}" destId="{38746096-C00E-45AA-BA88-A3AA68A4EE27}" srcOrd="0" destOrd="0" presId="urn:microsoft.com/office/officeart/2005/8/layout/pyramid1"/>
    <dgm:cxn modelId="{423DDF9A-7DB9-42D8-ADEC-6A3F566136D4}" type="presOf" srcId="{0CD6F9E5-3035-411E-AEAB-4957351C645C}" destId="{B386EE9F-7D25-4224-B27A-6E3E62A85C43}" srcOrd="1" destOrd="0" presId="urn:microsoft.com/office/officeart/2005/8/layout/pyramid1"/>
    <dgm:cxn modelId="{E0EE7A4F-E6E7-4571-BD30-75FA958C4610}" type="presOf" srcId="{A210B69B-62BF-4C89-9557-9A1561D2DE4E}" destId="{2077D7F9-356C-43C2-81DD-7BD85581DEA3}" srcOrd="1" destOrd="0" presId="urn:microsoft.com/office/officeart/2005/8/layout/pyramid1"/>
    <dgm:cxn modelId="{3B8076B6-CB26-4568-B24A-BF6ECC399158}" type="presOf" srcId="{0CD6F9E5-3035-411E-AEAB-4957351C645C}" destId="{7DA83DD5-197C-45C0-81F0-3B042480D39A}" srcOrd="0" destOrd="0" presId="urn:microsoft.com/office/officeart/2005/8/layout/pyramid1"/>
    <dgm:cxn modelId="{4A7BF43C-D8C4-45AE-90C3-3666D7A5C754}" srcId="{6B840090-CD8D-45D4-BF2D-5D20BE508DF6}" destId="{0CD6F9E5-3035-411E-AEAB-4957351C645C}" srcOrd="3" destOrd="0" parTransId="{2A27D6BB-008C-41A3-B31B-2F8BE4A64CB3}" sibTransId="{FB6D9C79-F893-4430-93EC-917F25B0AB90}"/>
    <dgm:cxn modelId="{BD648E08-48EA-44CE-AA92-074E45D3F630}" type="presOf" srcId="{A210B69B-62BF-4C89-9557-9A1561D2DE4E}" destId="{559E45D8-CFFD-4C75-AFA6-3DF30ABA8863}" srcOrd="0" destOrd="0" presId="urn:microsoft.com/office/officeart/2005/8/layout/pyramid1"/>
    <dgm:cxn modelId="{2BE36FA8-454F-4527-820F-FE75B313A07E}" srcId="{6B840090-CD8D-45D4-BF2D-5D20BE508DF6}" destId="{6CFCD0D9-4DBF-49B8-8383-3EC34BD96017}" srcOrd="2" destOrd="0" parTransId="{D74F5C89-17D3-4606-B650-A26C098C8B76}" sibTransId="{4DB526D5-0C99-4E12-94B9-E362E856DF33}"/>
    <dgm:cxn modelId="{888EBDD8-C29F-4DD3-ADAF-EAF60A3CAB48}" type="presParOf" srcId="{2E9468F6-C3D7-4093-849F-5B9274ECFCB0}" destId="{EFFC27E4-716D-48AC-AF6D-FDECBC426C5B}" srcOrd="0" destOrd="0" presId="urn:microsoft.com/office/officeart/2005/8/layout/pyramid1"/>
    <dgm:cxn modelId="{48FA6AA9-737E-4257-A43C-682BDC35CB66}" type="presParOf" srcId="{EFFC27E4-716D-48AC-AF6D-FDECBC426C5B}" destId="{58E7FA5A-B486-4FB1-A02E-C810D5CC7A45}" srcOrd="0" destOrd="0" presId="urn:microsoft.com/office/officeart/2005/8/layout/pyramid1"/>
    <dgm:cxn modelId="{1DEE56B5-FA89-478E-96AF-19D79DCAD406}" type="presParOf" srcId="{EFFC27E4-716D-48AC-AF6D-FDECBC426C5B}" destId="{41E2A17C-69A4-4863-8553-2596318E8A9E}" srcOrd="1" destOrd="0" presId="urn:microsoft.com/office/officeart/2005/8/layout/pyramid1"/>
    <dgm:cxn modelId="{D22382EF-534E-44D7-8802-91408E6235B2}" type="presParOf" srcId="{2E9468F6-C3D7-4093-849F-5B9274ECFCB0}" destId="{53FF9A15-5F4E-4129-9A54-0277DA4E59E7}" srcOrd="1" destOrd="0" presId="urn:microsoft.com/office/officeart/2005/8/layout/pyramid1"/>
    <dgm:cxn modelId="{7B23044E-A14E-47E6-A3EF-A8F46E59F253}" type="presParOf" srcId="{53FF9A15-5F4E-4129-9A54-0277DA4E59E7}" destId="{559E45D8-CFFD-4C75-AFA6-3DF30ABA8863}" srcOrd="0" destOrd="0" presId="urn:microsoft.com/office/officeart/2005/8/layout/pyramid1"/>
    <dgm:cxn modelId="{47411C76-02CB-489F-88A0-E87A99C0E5A5}" type="presParOf" srcId="{53FF9A15-5F4E-4129-9A54-0277DA4E59E7}" destId="{2077D7F9-356C-43C2-81DD-7BD85581DEA3}" srcOrd="1" destOrd="0" presId="urn:microsoft.com/office/officeart/2005/8/layout/pyramid1"/>
    <dgm:cxn modelId="{5E742193-7D4F-45B2-8DD1-A17D81B38D28}" type="presParOf" srcId="{2E9468F6-C3D7-4093-849F-5B9274ECFCB0}" destId="{533151BD-20B8-47B5-B1AB-333E38574B23}" srcOrd="2" destOrd="0" presId="urn:microsoft.com/office/officeart/2005/8/layout/pyramid1"/>
    <dgm:cxn modelId="{7B02F71C-DC13-46E9-A85E-2AC821DEDCD8}" type="presParOf" srcId="{533151BD-20B8-47B5-B1AB-333E38574B23}" destId="{38746096-C00E-45AA-BA88-A3AA68A4EE27}" srcOrd="0" destOrd="0" presId="urn:microsoft.com/office/officeart/2005/8/layout/pyramid1"/>
    <dgm:cxn modelId="{2F32693D-B6B6-4C2D-886C-CD28E029AC37}" type="presParOf" srcId="{533151BD-20B8-47B5-B1AB-333E38574B23}" destId="{8AC2FCC7-3498-49D3-82C1-5E4B828C0891}" srcOrd="1" destOrd="0" presId="urn:microsoft.com/office/officeart/2005/8/layout/pyramid1"/>
    <dgm:cxn modelId="{38F11D93-4114-4B41-9E9C-31B78AC81E42}" type="presParOf" srcId="{2E9468F6-C3D7-4093-849F-5B9274ECFCB0}" destId="{AAC5327B-ADA3-4DE6-A34D-16754CCD5440}" srcOrd="3" destOrd="0" presId="urn:microsoft.com/office/officeart/2005/8/layout/pyramid1"/>
    <dgm:cxn modelId="{59E6D7CA-9B32-40BF-A4D0-4E5C363F1900}" type="presParOf" srcId="{AAC5327B-ADA3-4DE6-A34D-16754CCD5440}" destId="{7DA83DD5-197C-45C0-81F0-3B042480D39A}" srcOrd="0" destOrd="0" presId="urn:microsoft.com/office/officeart/2005/8/layout/pyramid1"/>
    <dgm:cxn modelId="{030C36E0-7355-4A19-AFA4-BA1A777124EF}" type="presParOf" srcId="{AAC5327B-ADA3-4DE6-A34D-16754CCD5440}" destId="{B386EE9F-7D25-4224-B27A-6E3E62A85C4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86FD2-9324-41B2-A28D-B33633639709}">
      <dsp:nvSpPr>
        <dsp:cNvPr id="0" name=""/>
        <dsp:cNvSpPr/>
      </dsp:nvSpPr>
      <dsp:spPr>
        <a:xfrm>
          <a:off x="39175" y="0"/>
          <a:ext cx="8023852" cy="327959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4655D-9DA8-42E6-9267-C80DDE7CBBDC}">
      <dsp:nvSpPr>
        <dsp:cNvPr id="0" name=""/>
        <dsp:cNvSpPr/>
      </dsp:nvSpPr>
      <dsp:spPr>
        <a:xfrm>
          <a:off x="514356" y="248265"/>
          <a:ext cx="3428998" cy="1311837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FCFCFC"/>
              </a:solidFill>
            </a:rPr>
            <a:t>Expertise</a:t>
          </a:r>
          <a:endParaRPr lang="en-US" sz="2400" kern="1200" dirty="0">
            <a:solidFill>
              <a:srgbClr val="FCFCFC"/>
            </a:solidFill>
          </a:endParaRPr>
        </a:p>
      </dsp:txBody>
      <dsp:txXfrm>
        <a:off x="578395" y="312304"/>
        <a:ext cx="3300920" cy="1183759"/>
      </dsp:txXfrm>
    </dsp:sp>
    <dsp:sp modelId="{8B2DE47C-0F9E-4B3C-9B7F-E83BE1D4B644}">
      <dsp:nvSpPr>
        <dsp:cNvPr id="0" name=""/>
        <dsp:cNvSpPr/>
      </dsp:nvSpPr>
      <dsp:spPr>
        <a:xfrm>
          <a:off x="4158862" y="248265"/>
          <a:ext cx="3428998" cy="1311837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</a:rPr>
            <a:t>Connections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FFFFF"/>
              </a:solidFill>
            </a:rPr>
            <a:t>(Whom You Know)</a:t>
          </a:r>
          <a:endParaRPr lang="en-US" sz="2300" kern="1200" dirty="0">
            <a:solidFill>
              <a:srgbClr val="FFFFFF"/>
            </a:solidFill>
          </a:endParaRPr>
        </a:p>
      </dsp:txBody>
      <dsp:txXfrm>
        <a:off x="4222901" y="312304"/>
        <a:ext cx="3300920" cy="1183759"/>
      </dsp:txXfrm>
    </dsp:sp>
    <dsp:sp modelId="{E9107E6D-1A17-4512-8487-9DDAD8A378F4}">
      <dsp:nvSpPr>
        <dsp:cNvPr id="0" name=""/>
        <dsp:cNvSpPr/>
      </dsp:nvSpPr>
      <dsp:spPr>
        <a:xfrm>
          <a:off x="514356" y="1736688"/>
          <a:ext cx="3428998" cy="1311837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FCFCFC"/>
              </a:solidFill>
            </a:rPr>
            <a:t>Personal Authority or Charisma</a:t>
          </a:r>
          <a:endParaRPr lang="en-US" sz="2300" kern="1200" dirty="0">
            <a:solidFill>
              <a:srgbClr val="FCFCFC"/>
            </a:solidFill>
          </a:endParaRPr>
        </a:p>
      </dsp:txBody>
      <dsp:txXfrm>
        <a:off x="578395" y="1800727"/>
        <a:ext cx="3300920" cy="1183759"/>
      </dsp:txXfrm>
    </dsp:sp>
    <dsp:sp modelId="{653B0601-1959-4AC5-8577-D2A20DDC7BB8}">
      <dsp:nvSpPr>
        <dsp:cNvPr id="0" name=""/>
        <dsp:cNvSpPr/>
      </dsp:nvSpPr>
      <dsp:spPr>
        <a:xfrm>
          <a:off x="4168203" y="1742657"/>
          <a:ext cx="3428998" cy="1311837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FFFFFF"/>
              </a:solidFill>
            </a:rPr>
            <a:t>Position (Where You Stand in the Organization</a:t>
          </a:r>
          <a:endParaRPr lang="en-US" sz="2200" kern="1200" dirty="0">
            <a:solidFill>
              <a:srgbClr val="FFFFFF"/>
            </a:solidFill>
          </a:endParaRPr>
        </a:p>
      </dsp:txBody>
      <dsp:txXfrm>
        <a:off x="4232242" y="1806696"/>
        <a:ext cx="3300920" cy="1183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7FA5A-B486-4FB1-A02E-C810D5CC7A45}">
      <dsp:nvSpPr>
        <dsp:cNvPr id="0" name=""/>
        <dsp:cNvSpPr/>
      </dsp:nvSpPr>
      <dsp:spPr>
        <a:xfrm>
          <a:off x="1714500" y="9025"/>
          <a:ext cx="1143000" cy="965283"/>
        </a:xfrm>
        <a:prstGeom prst="trapezoid">
          <a:avLst>
            <a:gd name="adj" fmla="val 59205"/>
          </a:avLst>
        </a:prstGeom>
        <a:solidFill>
          <a:srgbClr val="F27822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 dirty="0"/>
        </a:p>
      </dsp:txBody>
      <dsp:txXfrm>
        <a:off x="1714500" y="9025"/>
        <a:ext cx="1143000" cy="965283"/>
      </dsp:txXfrm>
    </dsp:sp>
    <dsp:sp modelId="{559E45D8-CFFD-4C75-AFA6-3DF30ABA8863}">
      <dsp:nvSpPr>
        <dsp:cNvPr id="0" name=""/>
        <dsp:cNvSpPr/>
      </dsp:nvSpPr>
      <dsp:spPr>
        <a:xfrm>
          <a:off x="1143000" y="965283"/>
          <a:ext cx="2286000" cy="965283"/>
        </a:xfrm>
        <a:prstGeom prst="trapezoid">
          <a:avLst>
            <a:gd name="adj" fmla="val 59205"/>
          </a:avLst>
        </a:prstGeom>
        <a:solidFill>
          <a:srgbClr val="3A81B9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 dirty="0"/>
        </a:p>
      </dsp:txBody>
      <dsp:txXfrm>
        <a:off x="1543049" y="965283"/>
        <a:ext cx="1485900" cy="965283"/>
      </dsp:txXfrm>
    </dsp:sp>
    <dsp:sp modelId="{38746096-C00E-45AA-BA88-A3AA68A4EE27}">
      <dsp:nvSpPr>
        <dsp:cNvPr id="0" name=""/>
        <dsp:cNvSpPr/>
      </dsp:nvSpPr>
      <dsp:spPr>
        <a:xfrm>
          <a:off x="571500" y="1939138"/>
          <a:ext cx="3429000" cy="965283"/>
        </a:xfrm>
        <a:prstGeom prst="trapezoid">
          <a:avLst>
            <a:gd name="adj" fmla="val 59205"/>
          </a:avLst>
        </a:prstGeom>
        <a:solidFill>
          <a:srgbClr val="F278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 dirty="0"/>
        </a:p>
      </dsp:txBody>
      <dsp:txXfrm>
        <a:off x="1171574" y="1939138"/>
        <a:ext cx="2228850" cy="965283"/>
      </dsp:txXfrm>
    </dsp:sp>
    <dsp:sp modelId="{7DA83DD5-197C-45C0-81F0-3B042480D39A}">
      <dsp:nvSpPr>
        <dsp:cNvPr id="0" name=""/>
        <dsp:cNvSpPr/>
      </dsp:nvSpPr>
      <dsp:spPr>
        <a:xfrm>
          <a:off x="0" y="2895850"/>
          <a:ext cx="4572000" cy="965283"/>
        </a:xfrm>
        <a:prstGeom prst="trapezoid">
          <a:avLst>
            <a:gd name="adj" fmla="val 59205"/>
          </a:avLst>
        </a:prstGeom>
        <a:solidFill>
          <a:srgbClr val="3A81B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800" kern="1200" dirty="0"/>
        </a:p>
      </dsp:txBody>
      <dsp:txXfrm>
        <a:off x="800099" y="2895850"/>
        <a:ext cx="2971800" cy="965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344F40B9-7742-47DD-A20E-24EF16C836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952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cs typeface="Osaka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5391EE76-BF26-434D-91AC-D1F0B5E931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847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Osaka" pitchFamily="-111" charset="-128"/>
        <a:cs typeface="Osaka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Osaka" pitchFamily="-111" charset="-128"/>
        <a:cs typeface="Osaka" pitchFamily="-111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Osaka" pitchFamily="-111" charset="-128"/>
        <a:cs typeface="Osaka" pitchFamily="-11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Osaka" pitchFamily="-111" charset="-128"/>
        <a:cs typeface="Osaka" pitchFamily="-111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Osaka" pitchFamily="-111" charset="-128"/>
        <a:cs typeface="Osaka" pitchFamily="-111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91EE76-BF26-434D-91AC-D1F0B5E9314C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72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91EE76-BF26-434D-91AC-D1F0B5E9314C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3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Times" panose="02020603050405020304" pitchFamily="18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9pPr>
          </a:lstStyle>
          <a:p>
            <a:fld id="{D7D6C5B7-F0D3-4E58-A5E7-E15368EE8175}" type="slidenum">
              <a:rPr lang="en-US" altLang="en-US" smtClean="0">
                <a:solidFill>
                  <a:srgbClr val="000000"/>
                </a:solidFill>
                <a:latin typeface="Times" panose="02020603050405020304" pitchFamily="18" charset="0"/>
              </a:rPr>
              <a:pPr/>
              <a:t>14</a:t>
            </a:fld>
            <a:endParaRPr lang="en-US" altLang="en-US" smtClean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090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76BFB-7869-4BAE-9FC5-C26B85BBEDB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47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76BFB-7869-4BAE-9FC5-C26B85BBEDB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15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91EE76-BF26-434D-91AC-D1F0B5E9314C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541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>
              <a:latin typeface="Times" panose="02020603050405020304" pitchFamily="18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9pPr>
          </a:lstStyle>
          <a:p>
            <a:fld id="{4867FC5D-DC80-4FF8-B70D-8161D486C78A}" type="slidenum">
              <a:rPr lang="en-US" altLang="en-US" smtClean="0">
                <a:solidFill>
                  <a:srgbClr val="000000"/>
                </a:solidFill>
                <a:latin typeface="Times" panose="02020603050405020304" pitchFamily="18" charset="0"/>
              </a:rPr>
              <a:pPr/>
              <a:t>53</a:t>
            </a:fld>
            <a:endParaRPr lang="en-US" altLang="en-US" smtClean="0">
              <a:solidFill>
                <a:srgbClr val="000000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59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971550"/>
            <a:ext cx="8534400" cy="1200150"/>
          </a:xfrm>
        </p:spPr>
        <p:txBody>
          <a:bodyPr anchor="ctr"/>
          <a:lstStyle>
            <a:lvl1pPr algn="ctr">
              <a:lnSpc>
                <a:spcPct val="9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343150"/>
            <a:ext cx="8534400" cy="914400"/>
          </a:xfrm>
        </p:spPr>
        <p:txBody>
          <a:bodyPr/>
          <a:lstStyle>
            <a:lvl1pPr marL="0" indent="0" algn="ctr">
              <a:buFont typeface="Times" pitchFamily="-111" charset="0"/>
              <a:buNone/>
              <a:defRPr sz="1800" b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421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153400" cy="8001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57300"/>
            <a:ext cx="4000500" cy="337185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257300"/>
            <a:ext cx="4000500" cy="337185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2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1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9539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57300"/>
            <a:ext cx="4000500" cy="337185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57300"/>
            <a:ext cx="4000500" cy="337185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50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691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3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2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797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53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42900"/>
            <a:ext cx="8153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57300"/>
            <a:ext cx="81534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TextBox 8"/>
          <p:cNvSpPr txBox="1">
            <a:spLocks noChangeArrowheads="1"/>
          </p:cNvSpPr>
          <p:nvPr userDrawn="1"/>
        </p:nvSpPr>
        <p:spPr bwMode="auto">
          <a:xfrm>
            <a:off x="5105400" y="4743450"/>
            <a:ext cx="39147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Georgia" pitchFamily="-111" charset="0"/>
                <a:ea typeface="Osaka" pitchFamily="-111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itchFamily="-111" charset="0"/>
                <a:ea typeface="Osaka" pitchFamily="-111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itchFamily="-111" charset="0"/>
                <a:ea typeface="Osaka" pitchFamily="-111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itchFamily="-111" charset="0"/>
                <a:ea typeface="Osaka" pitchFamily="-111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itchFamily="-111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-111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-111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-111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-111" charset="0"/>
                <a:ea typeface="Osaka" pitchFamily="-111" charset="-128"/>
              </a:defRPr>
            </a:lvl9pPr>
          </a:lstStyle>
          <a:p>
            <a:pPr algn="r">
              <a:defRPr/>
            </a:pPr>
            <a:r>
              <a:rPr lang="en-US" altLang="en-US" sz="1100" dirty="0" smtClean="0">
                <a:solidFill>
                  <a:srgbClr val="DCC6A7"/>
                </a:solidFill>
                <a:latin typeface="Verdana" pitchFamily="-111" charset="0"/>
              </a:rPr>
              <a:t>Department of Medicine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Georgia" pitchFamily="-111" charset="0"/>
          <a:ea typeface="Osaka" pitchFamily="-111" charset="-128"/>
          <a:cs typeface="Osaka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Georgia" pitchFamily="-111" charset="0"/>
          <a:ea typeface="Osaka" pitchFamily="-111" charset="-128"/>
          <a:cs typeface="Osaka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Georgia" pitchFamily="-111" charset="0"/>
          <a:ea typeface="Osaka" pitchFamily="-111" charset="-128"/>
          <a:cs typeface="Osaka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Georgia" pitchFamily="-111" charset="0"/>
          <a:ea typeface="Osaka" pitchFamily="-111" charset="-128"/>
          <a:cs typeface="Osaka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Georgia" pitchFamily="-111" charset="0"/>
          <a:ea typeface="Osaka" pitchFamily="-111" charset="-128"/>
          <a:cs typeface="Osaka" pitchFamily="-11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Georgia" pitchFamily="-111" charset="0"/>
          <a:ea typeface="Osaka" pitchFamily="-111" charset="-128"/>
          <a:cs typeface="Osaka" pitchFamily="-11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Georgia" pitchFamily="-111" charset="0"/>
          <a:ea typeface="Osaka" pitchFamily="-111" charset="-128"/>
          <a:cs typeface="Osaka" pitchFamily="-11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Georgia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131313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131313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131313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131313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1600">
          <a:solidFill>
            <a:srgbClr val="131313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131313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131313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131313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1600">
          <a:solidFill>
            <a:srgbClr val="13131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om/url?sa=i&amp;rct=j&amp;q=stream+of+consciousness&amp;source=images&amp;cd=&amp;cad=rja&amp;docid=3Q1SEFhZZ5ex0M&amp;tbnid=eNk4Wf2JJRaZHM:&amp;ved=0CAUQjRw&amp;url=http://brewsandbooks.com/index.php/2012/08/bookrageous-episode-42-stream-of-consciousness/&amp;ei=tEvxUeaEFsz-rAGynIHQDw&amp;bvm=bv.49784469,d.aWc&amp;psig=AFQjCNEIt1m9mvUBo9aLlWTQffnNnA8LdA&amp;ust=137485441197490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google.com/url?sa=i&amp;rct=j&amp;q=Life+is+a+marathon+and+not+a+sprint&amp;source=images&amp;cd=&amp;cad=rja&amp;docid=mUvve_e5DZyNFM&amp;tbnid=z6gbYCK8DP_7iM:&amp;ved=0CAUQjRw&amp;url=http://nycteachingfellows.tumblr.com/page/5&amp;ei=rDzxUdbDG4LAqwGZ-4HoDw&amp;bvm=bv.49784469,d.aWc&amp;psig=AFQjCNEdozvc5-jyDfsnJsSfS8toa1FYcA&amp;ust=1374850560407871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vfraser@wustl.ed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cid:image001.jpg@01D3B555.80E36470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cid:image003.jpg@01D3B555.80E36470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691"/>
            <a:ext cx="9144000" cy="21171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7467600" cy="1273341"/>
          </a:xfrm>
        </p:spPr>
        <p:txBody>
          <a:bodyPr anchor="ctr" anchorCtr="1">
            <a:normAutofit fontScale="90000"/>
          </a:bodyPr>
          <a:lstStyle/>
          <a:p>
            <a:r>
              <a:rPr lang="en-US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Leadership and Career Advancement in Academic Medicine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352550"/>
            <a:ext cx="6858000" cy="124182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50" dirty="0" smtClean="0"/>
              <a:t>Victoria </a:t>
            </a:r>
            <a:r>
              <a:rPr lang="en-US" sz="2250" dirty="0"/>
              <a:t>J. Fraser, MD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50" dirty="0"/>
              <a:t>Adolphus Busch Professor and Chairman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50" dirty="0"/>
              <a:t>Washington University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50703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Coming to See Oneself and </a:t>
            </a:r>
            <a:br>
              <a:rPr lang="en-US" alt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Be Seen by Others as a Leader</a:t>
            </a:r>
          </a:p>
        </p:txBody>
      </p:sp>
      <p:sp>
        <p:nvSpPr>
          <p:cNvPr id="19461" name="Content Placeholder 3"/>
          <p:cNvSpPr>
            <a:spLocks noGrp="1"/>
          </p:cNvSpPr>
          <p:nvPr>
            <p:ph idx="1"/>
          </p:nvPr>
        </p:nvSpPr>
        <p:spPr>
          <a:xfrm>
            <a:off x="2494378" y="1352550"/>
            <a:ext cx="6210300" cy="3394075"/>
          </a:xfrm>
        </p:spPr>
        <p:txBody>
          <a:bodyPr/>
          <a:lstStyle/>
          <a:p>
            <a:pPr eaLnBrk="1" hangingPunct="1"/>
            <a:r>
              <a:rPr lang="en-US" altLang="en-US" sz="2400" dirty="0" smtClean="0">
                <a:latin typeface="Calibri" panose="020F0502020204030204" pitchFamily="34" charset="0"/>
              </a:rPr>
              <a:t>Fundamental identity shift</a:t>
            </a:r>
          </a:p>
          <a:p>
            <a:pPr eaLnBrk="1" hangingPunct="1"/>
            <a:r>
              <a:rPr lang="en-US" altLang="en-US" sz="2400" dirty="0" smtClean="0">
                <a:latin typeface="Calibri" panose="020F0502020204030204" pitchFamily="34" charset="0"/>
              </a:rPr>
              <a:t>Context must support ↑ women’s motivation to lead &amp; ↑ likelihood that others will recognize &amp; encourage her efforts</a:t>
            </a:r>
          </a:p>
          <a:p>
            <a:pPr eaLnBrk="1" hangingPunct="1"/>
            <a:r>
              <a:rPr lang="en-US" altLang="en-US" sz="2400" dirty="0" smtClean="0">
                <a:latin typeface="Calibri" panose="020F0502020204030204" pitchFamily="34" charset="0"/>
              </a:rPr>
              <a:t>Internalizing a leadership identity &amp; developing a sense of purpose (iterative)</a:t>
            </a:r>
          </a:p>
        </p:txBody>
      </p:sp>
      <p:pic>
        <p:nvPicPr>
          <p:cNvPr id="19462" name="Picture 7" descr="http://innolectinc.com/wp-content/uploads/2013/09/Business-professions-doctor-female-african-americ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1052666"/>
            <a:ext cx="2438400" cy="365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8387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Gender Differences in Leadership Among First Year Medical Students in Small-Group Setting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4000500" y="4476750"/>
            <a:ext cx="51435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Wayne. </a:t>
            </a:r>
            <a:r>
              <a:rPr lang="en-US" altLang="en-US" sz="9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Acad</a:t>
            </a:r>
            <a:r>
              <a:rPr lang="en-US" altLang="en-US" sz="9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Med 2010;85(8):1276-1281.</a:t>
            </a:r>
          </a:p>
        </p:txBody>
      </p:sp>
      <p:pic>
        <p:nvPicPr>
          <p:cNvPr id="20486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315" y="1165224"/>
            <a:ext cx="4513291" cy="34639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5638800" y="2888373"/>
            <a:ext cx="3048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Figure 1  Percentages of men and women who became group leaders under control conditions during Study 1 (2008). Asterisk indicates that significantly fewer group leaders were women compared with men (P &lt; .025).</a:t>
            </a:r>
          </a:p>
        </p:txBody>
      </p:sp>
    </p:spTree>
    <p:extLst>
      <p:ext uri="{BB962C8B-B14F-4D97-AF65-F5344CB8AC3E}">
        <p14:creationId xmlns:p14="http://schemas.microsoft.com/office/powerpoint/2010/main" val="36635112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Gender Differences in Leadership Among First Year Medical Students in Small-Group Setting</a:t>
            </a:r>
          </a:p>
        </p:txBody>
      </p:sp>
      <p:sp>
        <p:nvSpPr>
          <p:cNvPr id="26629" name="Content Placeholder 3"/>
          <p:cNvSpPr>
            <a:spLocks noGrp="1"/>
          </p:cNvSpPr>
          <p:nvPr>
            <p:ph idx="1"/>
          </p:nvPr>
        </p:nvSpPr>
        <p:spPr>
          <a:xfrm>
            <a:off x="381000" y="1229992"/>
            <a:ext cx="8839200" cy="33940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Gender of small-group leaders monitored</a:t>
            </a:r>
          </a:p>
          <a:p>
            <a:pPr eaLnBrk="1" hangingPunct="1"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Control: basic instructions</a:t>
            </a:r>
          </a:p>
          <a:p>
            <a:pPr eaLnBrk="1" hangingPunct="1"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Intervention: brief “pep talk” on importance of experiencing a leadership role in a safe environment</a:t>
            </a:r>
          </a:p>
          <a:p>
            <a:pPr marL="5081588" indent="-231775" eaLnBrk="1" hangingPunct="1"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Interviews of students re: their perceptions</a:t>
            </a:r>
          </a:p>
          <a:p>
            <a:pPr marL="5081588" indent="-231775" eaLnBrk="1" hangingPunct="1">
              <a:defRPr/>
            </a:pPr>
            <a:r>
              <a:rPr lang="en-US" sz="2400" dirty="0" smtClean="0">
                <a:latin typeface="Calibri" panose="020F0502020204030204" pitchFamily="34" charset="0"/>
              </a:rPr>
              <a:t>Gender bias in group leaders eliminated by “pep talk”</a:t>
            </a:r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3962400" y="4508974"/>
            <a:ext cx="51435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Wayne et al . </a:t>
            </a:r>
            <a:r>
              <a:rPr lang="en-US" altLang="en-US" sz="900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Acad</a:t>
            </a:r>
            <a:r>
              <a:rPr lang="en-US" altLang="en-US" sz="9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Med 2010;85(8):1276-1281.</a:t>
            </a:r>
          </a:p>
        </p:txBody>
      </p:sp>
      <p:pic>
        <p:nvPicPr>
          <p:cNvPr id="21511" name="Picture 7" descr="http://medschooldiversity.wustl.edu/wp-content/uploads/2013/05/banner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3492" b="29847"/>
          <a:stretch/>
        </p:blipFill>
        <p:spPr bwMode="auto">
          <a:xfrm>
            <a:off x="0" y="3098800"/>
            <a:ext cx="52578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74829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76200" y="167482"/>
            <a:ext cx="3048000" cy="3763424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Gender Differences in Leadership Among First Year Medical Students in Small-Group Setting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248400" y="4474518"/>
            <a:ext cx="28575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Wayne. Acad Med 2010;85(8):1276-1281.</a:t>
            </a:r>
          </a:p>
        </p:txBody>
      </p:sp>
      <p:pic>
        <p:nvPicPr>
          <p:cNvPr id="22534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1093" y="167481"/>
            <a:ext cx="5712407" cy="37910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76200" y="4095750"/>
            <a:ext cx="746760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50" dirty="0" smtClean="0">
                <a:solidFill>
                  <a:srgbClr val="000000"/>
                </a:solidFill>
              </a:rPr>
              <a:t>Figure 2  Percentages of men and women who became group leaders under control and intervention conditions during Study 2 (2009). Asterisk indicates that significantly fewer group leaders were women compared with men in the control condition (P &lt; .025). There was no significant difference between the number of men and women who became group leaders in the intervention condition.</a:t>
            </a:r>
          </a:p>
        </p:txBody>
      </p:sp>
    </p:spTree>
    <p:extLst>
      <p:ext uri="{BB962C8B-B14F-4D97-AF65-F5344CB8AC3E}">
        <p14:creationId xmlns:p14="http://schemas.microsoft.com/office/powerpoint/2010/main" val="99892930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altLang="en-US" sz="4800" dirty="0" smtClean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Leadership Building Blocks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71550"/>
            <a:ext cx="8610600" cy="365845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971550" algn="l"/>
              </a:tabLst>
            </a:pP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Getting and using mentors/advisors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971550" algn="l"/>
              </a:tabLst>
            </a:pP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Choosing niche: research, clinical, teaching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971550" algn="l"/>
              </a:tabLst>
            </a:pP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Formal coursework/training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971550" algn="l"/>
              </a:tabLst>
            </a:pP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Hands-on mentored experiences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971550" algn="l"/>
              </a:tabLst>
            </a:pP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Environment &amp; infrastructure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971550" algn="l"/>
              </a:tabLst>
            </a:pP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Communication: </a:t>
            </a:r>
            <a:r>
              <a:rPr lang="en-US" altLang="en-US" dirty="0" smtClean="0">
                <a:solidFill>
                  <a:srgbClr val="0070C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direct</a:t>
            </a: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vs </a:t>
            </a:r>
            <a:r>
              <a:rPr lang="en-US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indirect</a:t>
            </a: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in meetings, presentations, emails,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971550" algn="l"/>
              </a:tabLst>
            </a:pP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Writing: </a:t>
            </a:r>
            <a:r>
              <a:rPr lang="en-US" altLang="en-US" dirty="0" smtClean="0">
                <a:solidFill>
                  <a:srgbClr val="0070C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direct</a:t>
            </a: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vs </a:t>
            </a:r>
            <a:r>
              <a:rPr lang="en-US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indirect</a:t>
            </a: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in abstracts, manuscripts, grants</a:t>
            </a:r>
          </a:p>
          <a:p>
            <a: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tabLst>
                <a:tab pos="971550" algn="l"/>
              </a:tabLst>
            </a:pPr>
            <a:r>
              <a:rPr lang="en-US" altLang="en-US" dirty="0" smtClean="0"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Individual Career Development Plan: Competencies, career goals &amp; plan  (work &amp; life)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71550" algn="l"/>
              </a:tabLst>
            </a:pPr>
            <a:endParaRPr lang="en-US" altLang="en-US" sz="400" dirty="0" smtClean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tabLst>
                <a:tab pos="971550" algn="l"/>
              </a:tabLst>
            </a:pPr>
            <a:endParaRPr lang="en-US" altLang="en-US" sz="500" dirty="0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t="22093" r="7253" b="21474"/>
          <a:stretch>
            <a:fillRect/>
          </a:stretch>
        </p:blipFill>
        <p:spPr bwMode="auto">
          <a:xfrm>
            <a:off x="5042949" y="857250"/>
            <a:ext cx="410105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9603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46906" y="0"/>
            <a:ext cx="6172200" cy="696913"/>
          </a:xfrm>
        </p:spPr>
        <p:txBody>
          <a:bodyPr/>
          <a:lstStyle/>
          <a:p>
            <a:pPr eaLnBrk="1" hangingPunct="1"/>
            <a:r>
              <a:rPr lang="en-US" altLang="en-US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Lean In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761206" y="696913"/>
            <a:ext cx="5943600" cy="4029739"/>
          </a:xfrm>
        </p:spPr>
        <p:txBody>
          <a:bodyPr/>
          <a:lstStyle/>
          <a:p>
            <a:pPr eaLnBrk="1" hangingPunct="1">
              <a:spcBef>
                <a:spcPts val="450"/>
              </a:spcBef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Leadership ambition gap</a:t>
            </a:r>
          </a:p>
          <a:p>
            <a:pPr eaLnBrk="1" hangingPunct="1">
              <a:spcBef>
                <a:spcPts val="450"/>
              </a:spcBef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Sit at the table</a:t>
            </a:r>
          </a:p>
          <a:p>
            <a:pPr eaLnBrk="1" hangingPunct="1">
              <a:spcBef>
                <a:spcPts val="450"/>
              </a:spcBef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It’s a jungle gym, not a ladder</a:t>
            </a:r>
          </a:p>
          <a:p>
            <a:pPr eaLnBrk="1" hangingPunct="1">
              <a:spcBef>
                <a:spcPts val="450"/>
              </a:spcBef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Are you my mentor?</a:t>
            </a:r>
          </a:p>
          <a:p>
            <a:pPr eaLnBrk="1" hangingPunct="1">
              <a:spcBef>
                <a:spcPts val="450"/>
              </a:spcBef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Seek &amp; speak your truth</a:t>
            </a:r>
          </a:p>
          <a:p>
            <a:pPr eaLnBrk="1" hangingPunct="1">
              <a:spcBef>
                <a:spcPts val="450"/>
              </a:spcBef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Don’t leave before you leave</a:t>
            </a:r>
          </a:p>
          <a:p>
            <a:pPr eaLnBrk="1" hangingPunct="1">
              <a:spcBef>
                <a:spcPts val="450"/>
              </a:spcBef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The myth of “doing it all”</a:t>
            </a:r>
          </a:p>
          <a:p>
            <a:pPr eaLnBrk="1" hangingPunct="1">
              <a:spcBef>
                <a:spcPts val="450"/>
              </a:spcBef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Let’s start talking about it</a:t>
            </a:r>
          </a:p>
          <a:p>
            <a:pPr eaLnBrk="1" hangingPunct="1">
              <a:spcBef>
                <a:spcPts val="450"/>
              </a:spcBef>
              <a:defRPr/>
            </a:pPr>
            <a:r>
              <a:rPr lang="en-US" altLang="en-US" sz="2400" dirty="0">
                <a:latin typeface="Calibri" panose="020F0502020204030204" pitchFamily="34" charset="0"/>
              </a:rPr>
              <a:t>Working together toward equality</a:t>
            </a:r>
          </a:p>
          <a:p>
            <a:pPr eaLnBrk="1" hangingPunct="1">
              <a:spcBef>
                <a:spcPts val="450"/>
              </a:spcBef>
              <a:defRPr/>
            </a:pPr>
            <a:endParaRPr lang="en-US" altLang="en-US" sz="1950" dirty="0">
              <a:solidFill>
                <a:schemeClr val="bg1"/>
              </a:solidFill>
            </a:endParaRPr>
          </a:p>
        </p:txBody>
      </p:sp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70496"/>
            <a:ext cx="2535504" cy="418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85323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14300"/>
            <a:ext cx="32956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5"/>
          <p:cNvSpPr txBox="1">
            <a:spLocks noChangeArrowheads="1"/>
          </p:cNvSpPr>
          <p:nvPr/>
        </p:nvSpPr>
        <p:spPr bwMode="auto">
          <a:xfrm>
            <a:off x="457200" y="273753"/>
            <a:ext cx="462915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Implicit bias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Prove-It-Again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Tightrope bias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Maternal wall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Tug of war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7387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839200" cy="74295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Strategies to Overcome “Prove it Again”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545939" y="750908"/>
            <a:ext cx="8598061" cy="3954442"/>
          </a:xfrm>
        </p:spPr>
        <p:txBody>
          <a:bodyPr/>
          <a:lstStyle/>
          <a:p>
            <a:pPr marL="385763" indent="-385763" eaLnBrk="1" hangingPunct="1">
              <a:buFont typeface="Georgia" panose="02040502050405020303" pitchFamily="18" charset="0"/>
              <a:buAutoNum type="arabicPeriod"/>
            </a:pPr>
            <a:r>
              <a:rPr lang="en-US" altLang="en-US" sz="2800" u="sng" dirty="0" smtClean="0">
                <a:latin typeface="Calibri" panose="020F0502020204030204" pitchFamily="34" charset="0"/>
              </a:rPr>
              <a:t>Organize &amp; track your accomplishments</a:t>
            </a:r>
            <a:r>
              <a:rPr lang="en-US" altLang="en-US" sz="2800" dirty="0" smtClean="0">
                <a:latin typeface="Calibri" panose="020F0502020204030204" pitchFamily="34" charset="0"/>
              </a:rPr>
              <a:t>; trump stereotype</a:t>
            </a:r>
          </a:p>
          <a:p>
            <a:pPr marL="685800" lvl="1" indent="-385763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</a:rPr>
              <a:t>Keep written records, compliments, awards, honors</a:t>
            </a:r>
          </a:p>
          <a:p>
            <a:pPr marL="685800" lvl="1" indent="-385763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</a:rPr>
              <a:t>Verbal </a:t>
            </a:r>
            <a:r>
              <a:rPr lang="en-US" alt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 facilitate transfer to written (email, note)</a:t>
            </a:r>
          </a:p>
          <a:p>
            <a:pPr marL="685800" lvl="1" indent="-385763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Special file for achievements, productivity</a:t>
            </a:r>
          </a:p>
          <a:p>
            <a:pPr marL="385763" indent="-385763" eaLnBrk="1" hangingPunct="1">
              <a:buFont typeface="Georgia" panose="02040502050405020303" pitchFamily="18" charset="0"/>
              <a:buAutoNum type="arabicPeriod"/>
            </a:pPr>
            <a:r>
              <a:rPr lang="en-US" altLang="en-US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“</a:t>
            </a:r>
            <a:r>
              <a:rPr lang="en-US" altLang="en-US" sz="2800" u="sng" dirty="0" smtClean="0">
                <a:latin typeface="Calibri" panose="020F0502020204030204" pitchFamily="34" charset="0"/>
                <a:sym typeface="Wingdings" panose="05000000000000000000" pitchFamily="2" charset="2"/>
              </a:rPr>
              <a:t>Get over yourself</a:t>
            </a:r>
            <a:r>
              <a:rPr lang="en-US" altLang="en-US" sz="2800" dirty="0" smtClean="0">
                <a:latin typeface="Calibri" panose="020F0502020204030204" pitchFamily="34" charset="0"/>
                <a:sym typeface="Wingdings" panose="05000000000000000000" pitchFamily="2" charset="2"/>
              </a:rPr>
              <a:t>”</a:t>
            </a:r>
          </a:p>
          <a:p>
            <a:pPr marL="685800" lvl="1" indent="-385763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Speak up, positively disseminate successes</a:t>
            </a:r>
          </a:p>
          <a:p>
            <a:pPr marL="685800" lvl="1" indent="-385763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Don’t internalize failures, STOP questioning yourself, DON’T wait to be perfect</a:t>
            </a:r>
          </a:p>
          <a:p>
            <a:pPr marL="685800" lvl="1" indent="-385763" eaLnBrk="1" hangingPunct="1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Foster courage, confidence; practice &amp; role play</a:t>
            </a:r>
          </a:p>
        </p:txBody>
      </p:sp>
    </p:spTree>
    <p:extLst>
      <p:ext uri="{BB962C8B-B14F-4D97-AF65-F5344CB8AC3E}">
        <p14:creationId xmlns:p14="http://schemas.microsoft.com/office/powerpoint/2010/main" val="39801348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533400" y="19050"/>
            <a:ext cx="8153400" cy="8001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“Tight Rope” Strategies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533400" y="742950"/>
            <a:ext cx="8153400" cy="3810000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latin typeface="Calibri" panose="020F0502020204030204" pitchFamily="34" charset="0"/>
              </a:rPr>
              <a:t>Find your voice</a:t>
            </a:r>
          </a:p>
          <a:p>
            <a:pPr eaLnBrk="1" hangingPunct="1"/>
            <a:r>
              <a:rPr lang="en-US" altLang="en-US" sz="2800" dirty="0" smtClean="0">
                <a:latin typeface="Calibri" panose="020F0502020204030204" pitchFamily="34" charset="0"/>
              </a:rPr>
              <a:t>Prepare for meetings</a:t>
            </a:r>
          </a:p>
          <a:p>
            <a:pPr eaLnBrk="1" hangingPunct="1"/>
            <a:r>
              <a:rPr lang="en-US" altLang="en-US" sz="2800" dirty="0" smtClean="0">
                <a:latin typeface="Calibri" panose="020F0502020204030204" pitchFamily="34" charset="0"/>
              </a:rPr>
              <a:t>Use direct communication</a:t>
            </a:r>
          </a:p>
          <a:p>
            <a:pPr eaLnBrk="1" hangingPunct="1"/>
            <a:r>
              <a:rPr lang="en-US" altLang="en-US" sz="2800" dirty="0" smtClean="0">
                <a:latin typeface="Calibri" panose="020F0502020204030204" pitchFamily="34" charset="0"/>
              </a:rPr>
              <a:t>STOP APOLOGIZING</a:t>
            </a:r>
          </a:p>
          <a:p>
            <a:pPr eaLnBrk="1" hangingPunct="1"/>
            <a:r>
              <a:rPr lang="en-US" altLang="en-US" sz="2800" dirty="0" smtClean="0">
                <a:latin typeface="Calibri" panose="020F0502020204030204" pitchFamily="34" charset="0"/>
              </a:rPr>
              <a:t>Deal with lumpy tasks (get rid of something else, get credit, negotiate for higher status team members to help, report to higher up, secure a budget, sunset &amp; succession plan)</a:t>
            </a:r>
          </a:p>
          <a:p>
            <a:pPr eaLnBrk="1" hangingPunct="1"/>
            <a:endParaRPr lang="en-US" altLang="en-US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  <p:pic>
        <p:nvPicPr>
          <p:cNvPr id="60422" name="Picture 7" descr="http://img.izismile.com/img/img5/20121025/640/are_you_this_brave_or_gutsy_girl_sets_tightrope_record_640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8" r="8548"/>
          <a:stretch>
            <a:fillRect/>
          </a:stretch>
        </p:blipFill>
        <p:spPr bwMode="auto">
          <a:xfrm>
            <a:off x="5638800" y="330200"/>
            <a:ext cx="264001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28211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265" y="954530"/>
            <a:ext cx="2678735" cy="40928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0832" y="-101663"/>
            <a:ext cx="8342168" cy="1056193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12 Behaviors That May Hold Women Back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599" y="1078273"/>
            <a:ext cx="6400801" cy="3263504"/>
          </a:xfrm>
        </p:spPr>
        <p:txBody>
          <a:bodyPr numCol="2">
            <a:normAutofit fontScale="92500" lnSpcReduction="1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dirty="0" smtClean="0"/>
              <a:t>Reluctance to claim achievements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Expecting others to spontaneously notice and reward your contributions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Overvaluing expertise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Just building rather than building and leveraging relationships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Failing to enlist allies from Day 1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Putting your job before your career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The perfection trap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The disease to please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Minimizing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Too much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Ruminating</a:t>
            </a:r>
          </a:p>
          <a:p>
            <a:pPr marL="385763" indent="-385763">
              <a:buFont typeface="+mj-lt"/>
              <a:buAutoNum type="arabicPeriod"/>
            </a:pPr>
            <a:r>
              <a:rPr lang="en-US" dirty="0" smtClean="0"/>
              <a:t>Letting your radar distract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300px-robertfuddbewusstsein17jh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0263"/>
            <a:ext cx="25146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228600" y="0"/>
            <a:ext cx="2667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Disclosures</a:t>
            </a:r>
            <a:endParaRPr lang="en-US" altLang="en-US" sz="4000" dirty="0">
              <a:solidFill>
                <a:schemeClr val="bg1">
                  <a:lumMod val="50000"/>
                </a:schemeClr>
              </a:solidFill>
              <a:latin typeface="AvantGarde Bk BT" pitchFamily="34" charset="0"/>
              <a:cs typeface="Arial" panose="020B0604020202020204" pitchFamily="34" charset="0"/>
            </a:endParaRPr>
          </a:p>
        </p:txBody>
      </p:sp>
      <p:sp>
        <p:nvSpPr>
          <p:cNvPr id="819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048000" y="133350"/>
            <a:ext cx="6027738" cy="44958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Research Funding:</a:t>
            </a:r>
            <a:r>
              <a:rPr lang="en-US" altLang="en-US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lvl="1" eaLnBrk="1" hangingPunct="1"/>
            <a:r>
              <a:rPr lang="en-US" alt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CDC Epicenters Program </a:t>
            </a:r>
          </a:p>
          <a:p>
            <a:pPr lvl="1" eaLnBrk="1" hangingPunct="1"/>
            <a:r>
              <a:rPr lang="en-US" alt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NIH CTSA Research &amp; Education Director </a:t>
            </a:r>
          </a:p>
          <a:p>
            <a:pPr lvl="1" eaLnBrk="1" hangingPunct="1"/>
            <a:r>
              <a:rPr lang="en-US" alt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The Foundation for BJH, Doris Duke Foundation</a:t>
            </a:r>
          </a:p>
          <a:p>
            <a:pPr eaLnBrk="1" hangingPunct="1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Not entirely sure how I succeeded in academics</a:t>
            </a:r>
          </a:p>
          <a:p>
            <a:pPr lvl="1" eaLnBrk="1" hangingPunct="1"/>
            <a:r>
              <a:rPr lang="en-US" alt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Husband VP @ Express Scripts, 3 kids, Messy house</a:t>
            </a:r>
          </a:p>
          <a:p>
            <a:pPr lvl="1" eaLnBrk="1" hangingPunct="1"/>
            <a:r>
              <a:rPr lang="en-US" altLang="en-US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Guilty of most of things we should teach faculty to avoid/overcome</a:t>
            </a:r>
          </a:p>
          <a:p>
            <a:pPr>
              <a:lnSpc>
                <a:spcPct val="80000"/>
              </a:lnSpc>
            </a:pP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I have had many different career changes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Clinician, Occupational Health Med Director, Hospital Epidemiologist, Clinic Director, Researcher, Director of BJC Health System Infection Prevention, Mentor, Training Grant PI, </a:t>
            </a:r>
            <a:r>
              <a:rPr lang="en-US" alt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Division Head, </a:t>
            </a: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Department Chair, </a:t>
            </a:r>
          </a:p>
          <a:p>
            <a:pPr>
              <a:lnSpc>
                <a:spcPct val="80000"/>
              </a:lnSpc>
            </a:pPr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Several research interests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HCW Safety, HIV, HAI, ARO, Safety/Quality, Training Grants</a:t>
            </a:r>
          </a:p>
          <a:p>
            <a:pPr>
              <a:lnSpc>
                <a:spcPct val="80000"/>
              </a:lnSpc>
            </a:pPr>
            <a:endParaRPr lang="en-US" altLang="en-US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en-US" altLang="en-US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4094"/>
            <a:ext cx="8153400" cy="8001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Four Kinds of Power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019755"/>
          <a:ext cx="8102204" cy="3279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86201" y="4394909"/>
            <a:ext cx="5257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/>
              <a:t>Helgesen</a:t>
            </a:r>
            <a:r>
              <a:rPr lang="en-US" sz="1050" dirty="0"/>
              <a:t> S and Goldsmith M. </a:t>
            </a:r>
            <a:r>
              <a:rPr lang="en-US" sz="1050" i="1" dirty="0"/>
              <a:t>How Women Rise</a:t>
            </a:r>
            <a:r>
              <a:rPr lang="en-US" sz="1050" dirty="0"/>
              <a:t>. Penguin Random House, 2018.</a:t>
            </a:r>
          </a:p>
        </p:txBody>
      </p:sp>
    </p:spTree>
    <p:extLst>
      <p:ext uri="{BB962C8B-B14F-4D97-AF65-F5344CB8AC3E}">
        <p14:creationId xmlns:p14="http://schemas.microsoft.com/office/powerpoint/2010/main" val="15632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428750"/>
          </a:xfrm>
        </p:spPr>
        <p:txBody>
          <a:bodyPr/>
          <a:lstStyle/>
          <a:p>
            <a:pPr eaLnBrk="1" hangingPunct="1"/>
            <a:r>
              <a:rPr lang="en-US" altLang="en-US" sz="4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Essential Components to </a:t>
            </a:r>
            <a:br>
              <a:rPr lang="en-US" altLang="en-US" sz="48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4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Build Confidence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254000" y="1352550"/>
            <a:ext cx="6985000" cy="3238500"/>
          </a:xfrm>
        </p:spPr>
        <p:txBody>
          <a:bodyPr/>
          <a:lstStyle/>
          <a:p>
            <a:pPr marL="461963" indent="-461963" eaLnBrk="1" hangingPunct="1"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Calibri" panose="020F0502020204030204" pitchFamily="34" charset="0"/>
              </a:rPr>
              <a:t>Confidence</a:t>
            </a:r>
            <a:r>
              <a:rPr lang="en-US" altLang="en-US" sz="2400" dirty="0" smtClean="0">
                <a:latin typeface="Calibri" panose="020F0502020204030204" pitchFamily="34" charset="0"/>
              </a:rPr>
              <a:t> – Mastery, action, decisiveness, doing, achievement</a:t>
            </a:r>
          </a:p>
          <a:p>
            <a:pPr marL="461963" indent="-461963" eaLnBrk="1" hangingPunct="1"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Calibri" panose="020F0502020204030204" pitchFamily="34" charset="0"/>
              </a:rPr>
              <a:t>Self-esteem</a:t>
            </a:r>
            <a:r>
              <a:rPr lang="en-US" altLang="en-US" sz="2400" dirty="0" smtClean="0">
                <a:latin typeface="Calibri" panose="020F0502020204030204" pitchFamily="34" charset="0"/>
              </a:rPr>
              <a:t> – Valuable, like oneself</a:t>
            </a:r>
          </a:p>
          <a:p>
            <a:pPr marL="461963" indent="-461963" eaLnBrk="1" hangingPunct="1"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Calibri" panose="020F0502020204030204" pitchFamily="34" charset="0"/>
              </a:rPr>
              <a:t>Optimism</a:t>
            </a:r>
            <a:r>
              <a:rPr lang="en-US" altLang="en-US" sz="2400" dirty="0" smtClean="0">
                <a:latin typeface="Calibri" panose="020F0502020204030204" pitchFamily="34" charset="0"/>
              </a:rPr>
              <a:t> – 1/2 full, 1/2 empty, “Pessimist sees difficulty in every opportunity, optimist sees opportunity in every difficulty” Churchill</a:t>
            </a:r>
          </a:p>
          <a:p>
            <a:pPr marL="461963" indent="-461963" eaLnBrk="1" hangingPunct="1"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Calibri" panose="020F0502020204030204" pitchFamily="34" charset="0"/>
              </a:rPr>
              <a:t>Self-compassion</a:t>
            </a:r>
          </a:p>
          <a:p>
            <a:pPr marL="461963" indent="-461963" eaLnBrk="1" hangingPunct="1">
              <a:buFont typeface="Arial" panose="020B0604020202020204" pitchFamily="34" charset="0"/>
              <a:buNone/>
            </a:pPr>
            <a:r>
              <a:rPr lang="en-US" altLang="en-US" sz="2400" b="1" dirty="0" smtClean="0">
                <a:latin typeface="Calibri" panose="020F0502020204030204" pitchFamily="34" charset="0"/>
              </a:rPr>
              <a:t>Self-efficacy</a:t>
            </a:r>
            <a:r>
              <a:rPr lang="en-US" altLang="en-US" sz="2400" dirty="0" smtClean="0">
                <a:latin typeface="Calibri" panose="020F0502020204030204" pitchFamily="34" charset="0"/>
              </a:rPr>
              <a:t> – belief in ability to succeed</a:t>
            </a:r>
          </a:p>
        </p:txBody>
      </p:sp>
      <p:pic>
        <p:nvPicPr>
          <p:cNvPr id="645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7" r="18958"/>
          <a:stretch>
            <a:fillRect/>
          </a:stretch>
        </p:blipFill>
        <p:spPr bwMode="auto">
          <a:xfrm>
            <a:off x="6629401" y="-1"/>
            <a:ext cx="2514600" cy="352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09915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0" y="184150"/>
            <a:ext cx="9144000" cy="742950"/>
          </a:xfrm>
        </p:spPr>
        <p:txBody>
          <a:bodyPr/>
          <a:lstStyle/>
          <a:p>
            <a:pPr algn="ctr" eaLnBrk="1" hangingPunct="1"/>
            <a:r>
              <a:rPr lang="en-US" altLang="en-US" sz="4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Strategies to Promote Resilience</a:t>
            </a:r>
          </a:p>
        </p:txBody>
      </p:sp>
      <p:sp>
        <p:nvSpPr>
          <p:cNvPr id="65539" name="Rectangle 5"/>
          <p:cNvSpPr>
            <a:spLocks noChangeArrowheads="1"/>
          </p:cNvSpPr>
          <p:nvPr/>
        </p:nvSpPr>
        <p:spPr bwMode="auto">
          <a:xfrm>
            <a:off x="2300288" y="4422775"/>
            <a:ext cx="6858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Calibri" panose="020F0502020204030204" pitchFamily="34" charset="0"/>
              </a:rPr>
              <a:t>DeCastro. Acad Med 2014;88:497-504.</a:t>
            </a:r>
          </a:p>
        </p:txBody>
      </p:sp>
      <p:pic>
        <p:nvPicPr>
          <p:cNvPr id="65540" name="Picture 8" descr="http://www.200maction.com/wp-content/uploads/2014/04/Resilience-tig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511425"/>
            <a:ext cx="207645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609600" y="874713"/>
            <a:ext cx="8382000" cy="2992437"/>
          </a:xfrm>
        </p:spPr>
        <p:txBody>
          <a:bodyPr>
            <a:noAutofit/>
          </a:bodyPr>
          <a:lstStyle/>
          <a:p>
            <a:pPr eaLnBrk="1" hangingPunct="1">
              <a:buFont typeface="Times" pitchFamily="-111" charset="0"/>
              <a:buChar char="•"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Reframe rejection, make it more positive</a:t>
            </a:r>
          </a:p>
          <a:p>
            <a:pPr eaLnBrk="1" hangingPunct="1">
              <a:buFont typeface="Times" pitchFamily="-111" charset="0"/>
              <a:buChar char="•"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Deemphasize emotion, be dispassionate</a:t>
            </a:r>
          </a:p>
          <a:p>
            <a:pPr eaLnBrk="1" hangingPunct="1">
              <a:buFont typeface="Times" pitchFamily="-111" charset="0"/>
              <a:buChar char="•"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Provide moral support &amp; encouragement</a:t>
            </a:r>
          </a:p>
          <a:p>
            <a:pPr marL="2516188" eaLnBrk="1" hangingPunct="1">
              <a:buFont typeface="Times" pitchFamily="-111" charset="0"/>
              <a:buChar char="•"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Positive thinking &amp; adaptive mindsets</a:t>
            </a:r>
          </a:p>
          <a:p>
            <a:pPr marL="2516188" eaLnBrk="1" hangingPunct="1">
              <a:buFont typeface="Times" pitchFamily="-111" charset="0"/>
              <a:buChar char="•"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Foster passion &amp; “fire in the belly”</a:t>
            </a:r>
          </a:p>
          <a:p>
            <a:pPr marL="2516188" eaLnBrk="1" hangingPunct="1">
              <a:buFont typeface="Times" pitchFamily="-111" charset="0"/>
              <a:buChar char="•"/>
              <a:defRPr/>
            </a:pPr>
            <a:r>
              <a:rPr lang="en-US" sz="2800" dirty="0" smtClean="0">
                <a:latin typeface="Calibri" panose="020F0502020204030204" pitchFamily="34" charset="0"/>
              </a:rPr>
              <a:t>Personal financial /fitness training</a:t>
            </a:r>
          </a:p>
        </p:txBody>
      </p:sp>
    </p:spTree>
    <p:extLst>
      <p:ext uri="{BB962C8B-B14F-4D97-AF65-F5344CB8AC3E}">
        <p14:creationId xmlns:p14="http://schemas.microsoft.com/office/powerpoint/2010/main" val="394910469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Actions to Support Women’s Leadership Development</a:t>
            </a:r>
          </a:p>
        </p:txBody>
      </p:sp>
      <p:pic>
        <p:nvPicPr>
          <p:cNvPr id="73733" name="Picture 7" descr="http://2.bp.blogspot.com/-RmVddzxCDfc/Uhu1SJi0oBI/AAAAAAAAB28/8ScP0gyAb9U/s1600/really_good_care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38350"/>
            <a:ext cx="27432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Content Placeholder 3"/>
          <p:cNvSpPr>
            <a:spLocks noGrp="1"/>
          </p:cNvSpPr>
          <p:nvPr>
            <p:ph idx="1"/>
          </p:nvPr>
        </p:nvSpPr>
        <p:spPr>
          <a:xfrm>
            <a:off x="304800" y="1246188"/>
            <a:ext cx="8077200" cy="3394075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Educate men &amp; women about 2</a:t>
            </a:r>
            <a:r>
              <a:rPr lang="en-US" baseline="30000" dirty="0" smtClean="0">
                <a:latin typeface="Calibri" panose="020F0502020204030204" pitchFamily="34" charset="0"/>
              </a:rPr>
              <a:t>nd</a:t>
            </a:r>
            <a:r>
              <a:rPr lang="en-US" dirty="0" smtClean="0">
                <a:latin typeface="Calibri" panose="020F0502020204030204" pitchFamily="34" charset="0"/>
              </a:rPr>
              <a:t> generation gender bias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Create safe “identity workspaces” to support transitions to bigger roles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Anchor women’s development</a:t>
            </a:r>
          </a:p>
          <a:p>
            <a:pPr marL="0" indent="0" eaLnBrk="1" hangingPunct="1">
              <a:buFont typeface="Times" panose="02020603050405020304" pitchFamily="18" charset="0"/>
              <a:buNone/>
              <a:tabLst>
                <a:tab pos="259556" algn="l"/>
              </a:tabLst>
              <a:defRPr/>
            </a:pPr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</a:rPr>
              <a:t>efforts in  sense of leadership purpose</a:t>
            </a:r>
          </a:p>
          <a:p>
            <a:pPr marL="0" indent="0" eaLnBrk="1" hangingPunct="1">
              <a:buFont typeface="Times" panose="02020603050405020304" pitchFamily="18" charset="0"/>
              <a:buNone/>
              <a:tabLst>
                <a:tab pos="259556" algn="l"/>
              </a:tabLst>
              <a:defRPr/>
            </a:pPr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</a:rPr>
              <a:t> – not how women are perceived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These actions help give women insights</a:t>
            </a:r>
          </a:p>
          <a:p>
            <a:pPr marL="0" indent="0" eaLnBrk="1" hangingPunct="1">
              <a:buFont typeface="Times" panose="02020603050405020304" pitchFamily="18" charset="0"/>
              <a:buNone/>
              <a:tabLst>
                <a:tab pos="297656" algn="l"/>
              </a:tabLst>
              <a:defRPr/>
            </a:pPr>
            <a:r>
              <a:rPr lang="en-US" dirty="0" smtClean="0">
                <a:latin typeface="Calibri" panose="020F0502020204030204" pitchFamily="34" charset="0"/>
              </a:rPr>
              <a:t>	into themselves &amp; their organization,</a:t>
            </a:r>
          </a:p>
          <a:p>
            <a:pPr marL="0" indent="0" eaLnBrk="1" hangingPunct="1">
              <a:buFont typeface="Times" panose="02020603050405020304" pitchFamily="18" charset="0"/>
              <a:buNone/>
              <a:tabLst>
                <a:tab pos="297656" algn="l"/>
              </a:tabLst>
              <a:defRPr/>
            </a:pPr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</a:rPr>
              <a:t>enabling charting a course to</a:t>
            </a:r>
          </a:p>
          <a:p>
            <a:pPr marL="0" indent="0" eaLnBrk="1" hangingPunct="1">
              <a:buFont typeface="Times" panose="02020603050405020304" pitchFamily="18" charset="0"/>
              <a:buNone/>
              <a:tabLst>
                <a:tab pos="297656" algn="l"/>
              </a:tabLst>
              <a:defRPr/>
            </a:pPr>
            <a:r>
              <a:rPr lang="en-US" dirty="0" smtClean="0">
                <a:latin typeface="Calibri" panose="020F0502020204030204" pitchFamily="34" charset="0"/>
              </a:rPr>
              <a:t>	leadership</a:t>
            </a:r>
          </a:p>
        </p:txBody>
      </p:sp>
    </p:spTree>
    <p:extLst>
      <p:ext uri="{BB962C8B-B14F-4D97-AF65-F5344CB8AC3E}">
        <p14:creationId xmlns:p14="http://schemas.microsoft.com/office/powerpoint/2010/main" val="155190658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257300"/>
            <a:ext cx="7543800" cy="3371850"/>
          </a:xfrm>
        </p:spPr>
        <p:txBody>
          <a:bodyPr/>
          <a:lstStyle/>
          <a:p>
            <a:r>
              <a:rPr lang="en-US" dirty="0" smtClean="0"/>
              <a:t>Essential for success of academic health centers</a:t>
            </a:r>
          </a:p>
          <a:p>
            <a:r>
              <a:rPr lang="en-US" dirty="0" smtClean="0"/>
              <a:t>Re-examination of commitments at mid-career = important to adult development and resilience</a:t>
            </a:r>
          </a:p>
          <a:p>
            <a:r>
              <a:rPr lang="en-US" dirty="0" smtClean="0"/>
              <a:t>Begin with fresh look at “Values” and “Priorities”</a:t>
            </a:r>
          </a:p>
          <a:p>
            <a:r>
              <a:rPr lang="en-US" dirty="0" smtClean="0"/>
              <a:t>Shift from constraints to situations you can modify → opens new possibilities, ↑ ability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Annual reviews </a:t>
            </a:r>
            <a:r>
              <a:rPr lang="en-US" dirty="0" smtClean="0"/>
              <a:t>→ assess satisfaction with effort distribution, setting term limits on leadership roles to increase opportunities, facilitate fresh ways of thinking about success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33350"/>
            <a:ext cx="8153400" cy="8001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Mid-Career Faculty Development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lowchart: Document 3"/>
          <p:cNvSpPr/>
          <p:nvPr/>
        </p:nvSpPr>
        <p:spPr bwMode="auto">
          <a:xfrm>
            <a:off x="6781800" y="0"/>
            <a:ext cx="2362200" cy="1504950"/>
          </a:xfrm>
          <a:prstGeom prst="flowChartDocument">
            <a:avLst/>
          </a:prstGeom>
          <a:solidFill>
            <a:srgbClr val="3A81B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FFFFFF"/>
                </a:solidFill>
                <a:latin typeface="Calibri" panose="020F0502020204030204" pitchFamily="34" charset="0"/>
                <a:cs typeface="Osaka" pitchFamily="-111" charset="-128"/>
              </a:rPr>
              <a:t>“There is no path that goes all the way.”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rgbClr val="FFFFFF"/>
              </a:solidFill>
              <a:latin typeface="Calibri" panose="020F0502020204030204" pitchFamily="34" charset="0"/>
              <a:cs typeface="Osaka" pitchFamily="-111" charset="-128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cs typeface="Osaka" pitchFamily="-111" charset="-128"/>
              </a:rPr>
              <a:t>Han-</a:t>
            </a:r>
            <a:r>
              <a:rPr kumimoji="0" lang="en-US" sz="1800" b="0" i="1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cs typeface="Osaka" pitchFamily="-111" charset="-128"/>
              </a:rPr>
              <a:t>shan</a:t>
            </a:r>
            <a:endParaRPr kumimoji="0" lang="en-US" sz="1800" b="0" i="1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Calibri" panose="020F0502020204030204" pitchFamily="34" charset="0"/>
              <a:cs typeface="Osaka" pitchFamily="-111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4397573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Calibri" panose="020F0502020204030204" pitchFamily="34" charset="0"/>
              </a:rPr>
              <a:t>Bickel J. </a:t>
            </a:r>
            <a:r>
              <a:rPr lang="en-US" sz="1400" i="1" dirty="0" err="1" smtClean="0">
                <a:latin typeface="Calibri" panose="020F0502020204030204" pitchFamily="34" charset="0"/>
              </a:rPr>
              <a:t>Acad</a:t>
            </a:r>
            <a:r>
              <a:rPr lang="en-US" sz="1400" i="1" dirty="0" smtClean="0">
                <a:latin typeface="Calibri" panose="020F0502020204030204" pitchFamily="34" charset="0"/>
              </a:rPr>
              <a:t> Med</a:t>
            </a:r>
            <a:r>
              <a:rPr lang="en-US" sz="1400" dirty="0" smtClean="0">
                <a:latin typeface="Calibri" panose="020F0502020204030204" pitchFamily="34" charset="0"/>
              </a:rPr>
              <a:t>. 2016:91(12);1601-1605.</a:t>
            </a:r>
            <a:endParaRPr lang="en-US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95600" y="1047750"/>
            <a:ext cx="6019800" cy="36576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Set aside time </a:t>
            </a:r>
            <a:r>
              <a:rPr lang="en-US" dirty="0" smtClean="0"/>
              <a:t>– deliberate introspective “pause” (personal or leadership development), “</a:t>
            </a:r>
            <a:r>
              <a:rPr lang="en-US" b="1" dirty="0" smtClean="0">
                <a:solidFill>
                  <a:schemeClr val="tx1"/>
                </a:solidFill>
              </a:rPr>
              <a:t>Reflection</a:t>
            </a:r>
            <a:r>
              <a:rPr lang="en-US" dirty="0" smtClean="0"/>
              <a:t>”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Reflective reading and writing </a:t>
            </a:r>
            <a:r>
              <a:rPr lang="en-US" dirty="0" smtClean="0"/>
              <a:t>→ life long learning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Collect feedback </a:t>
            </a:r>
            <a:r>
              <a:rPr lang="en-US" dirty="0" smtClean="0"/>
              <a:t>(which behavioral tendencies obstruct their progress ?)</a:t>
            </a:r>
          </a:p>
          <a:p>
            <a:pPr lvl="1"/>
            <a:r>
              <a:rPr lang="en-US" dirty="0" smtClean="0"/>
              <a:t>Overdoing strengths</a:t>
            </a:r>
          </a:p>
          <a:p>
            <a:pPr lvl="1"/>
            <a:r>
              <a:rPr lang="en-US" dirty="0" smtClean="0"/>
              <a:t>Interpersonal behaviors to ↓ (perfectionism, over speaking)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Feedback helps close gap</a:t>
            </a:r>
            <a:r>
              <a:rPr lang="en-US" dirty="0" smtClean="0"/>
              <a:t> between good intentions and actual impact of behaviors</a:t>
            </a:r>
          </a:p>
          <a:p>
            <a:pPr lvl="1"/>
            <a:r>
              <a:rPr lang="en-US" dirty="0" smtClean="0"/>
              <a:t>How can I do better?</a:t>
            </a:r>
          </a:p>
          <a:p>
            <a:pPr lvl="1"/>
            <a:r>
              <a:rPr lang="en-US" dirty="0" smtClean="0"/>
              <a:t>Listen for themes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33350"/>
            <a:ext cx="8153400" cy="8001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Critical Self Inventory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50"/>
            <a:ext cx="274918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58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57150"/>
            <a:ext cx="8458200" cy="8001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Translate Reflection to PLAN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81" y="1276350"/>
            <a:ext cx="8877300" cy="3543300"/>
          </a:xfrm>
        </p:spPr>
        <p:txBody>
          <a:bodyPr>
            <a:noAutofit/>
          </a:bodyPr>
          <a:lstStyle/>
          <a:p>
            <a:pPr>
              <a:spcBef>
                <a:spcPts val="13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five years I want to be ________________.</a:t>
            </a:r>
          </a:p>
          <a:p>
            <a:pPr>
              <a:spcBef>
                <a:spcPts val="13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However, I currently feel ________________.</a:t>
            </a:r>
          </a:p>
          <a:p>
            <a:pPr>
              <a:spcBef>
                <a:spcPts val="13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order to close the gap between where I am today to where I want to be, I need to focus on ___________ and let go of ___________________.</a:t>
            </a:r>
          </a:p>
          <a:p>
            <a:pPr>
              <a:spcBef>
                <a:spcPts val="13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move in that direction I need to sharpen my skills in ___________________.</a:t>
            </a:r>
          </a:p>
          <a:p>
            <a:pPr>
              <a:spcBef>
                <a:spcPts val="13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community, support and accountability I need to move in a new direction is ________________.</a:t>
            </a:r>
          </a:p>
          <a:p>
            <a:endParaRPr lang="en-US" sz="16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368" y="94664"/>
            <a:ext cx="2801232" cy="2103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677142"/>
            <a:ext cx="6019800" cy="3723408"/>
          </a:xfrm>
        </p:spPr>
        <p:txBody>
          <a:bodyPr/>
          <a:lstStyle/>
          <a:p>
            <a:r>
              <a:rPr lang="en-US" sz="2200" dirty="0" smtClean="0"/>
              <a:t>Late Assistant to Associate Professor</a:t>
            </a:r>
          </a:p>
          <a:p>
            <a:r>
              <a:rPr lang="en-US" sz="2200" dirty="0" smtClean="0"/>
              <a:t>Promotion criteria</a:t>
            </a:r>
          </a:p>
          <a:p>
            <a:r>
              <a:rPr lang="en-US" sz="2200" dirty="0" smtClean="0"/>
              <a:t>Center, Institute, Division Director</a:t>
            </a:r>
          </a:p>
          <a:p>
            <a:r>
              <a:rPr lang="en-US" sz="2200" dirty="0" smtClean="0"/>
              <a:t>Study section, Council </a:t>
            </a:r>
            <a:r>
              <a:rPr lang="en-US" sz="2200" dirty="0"/>
              <a:t>membership, Society leadership</a:t>
            </a:r>
          </a:p>
          <a:p>
            <a:r>
              <a:rPr lang="en-US" sz="2200" dirty="0" smtClean="0"/>
              <a:t>National/International committees, roles, networks</a:t>
            </a:r>
          </a:p>
          <a:p>
            <a:r>
              <a:rPr lang="en-US" sz="2200" dirty="0" smtClean="0"/>
              <a:t>Multicenter grants and research </a:t>
            </a:r>
          </a:p>
          <a:p>
            <a:r>
              <a:rPr lang="en-US" sz="2200" dirty="0" smtClean="0"/>
              <a:t>Leadership skills, additional training</a:t>
            </a:r>
          </a:p>
          <a:p>
            <a:r>
              <a:rPr lang="en-US" sz="2200" dirty="0" smtClean="0"/>
              <a:t>New skills, technology, collaborators, sabbatical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7150"/>
            <a:ext cx="8153400" cy="55579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Mid Career Opportunities: Research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28950"/>
            <a:ext cx="2504251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55334"/>
            <a:ext cx="2514600" cy="14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6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New Challenges and Paradigms for Mid-Career Research Faculty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Maintaining and diversifying support</a:t>
            </a:r>
          </a:p>
          <a:p>
            <a:pPr lvl="1"/>
            <a:r>
              <a:rPr lang="en-US" sz="2000" dirty="0" smtClean="0"/>
              <a:t>Foundations, pharmaceutical industries</a:t>
            </a:r>
          </a:p>
          <a:p>
            <a:pPr lvl="1"/>
            <a:r>
              <a:rPr lang="en-US" sz="2000" dirty="0" smtClean="0"/>
              <a:t>DoD, CMS, CDC, AHRQ, CDRMP</a:t>
            </a:r>
          </a:p>
          <a:p>
            <a:pPr lvl="1"/>
            <a:r>
              <a:rPr lang="en-US" sz="2000" dirty="0" smtClean="0"/>
              <a:t>Other industries</a:t>
            </a:r>
          </a:p>
          <a:p>
            <a:pPr lvl="1"/>
            <a:r>
              <a:rPr lang="en-US" sz="2000" dirty="0" smtClean="0"/>
              <a:t>CTSA, Cores, Centers, Institutes</a:t>
            </a:r>
          </a:p>
          <a:p>
            <a:pPr lvl="1"/>
            <a:r>
              <a:rPr lang="en-US" sz="2000" dirty="0" smtClean="0"/>
              <a:t>Philanthropy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13" y="2798283"/>
            <a:ext cx="1282227" cy="1282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23999" r="2000" b="34001"/>
          <a:stretch/>
        </p:blipFill>
        <p:spPr>
          <a:xfrm>
            <a:off x="6227213" y="1795695"/>
            <a:ext cx="1905000" cy="851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6207" b="33448"/>
          <a:stretch/>
        </p:blipFill>
        <p:spPr>
          <a:xfrm>
            <a:off x="4448078" y="4014796"/>
            <a:ext cx="3033713" cy="588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95550"/>
            <a:ext cx="1126042" cy="1126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13" y="3621592"/>
            <a:ext cx="1682577" cy="731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15000"/>
          <a:stretch/>
        </p:blipFill>
        <p:spPr>
          <a:xfrm>
            <a:off x="7358062" y="881131"/>
            <a:ext cx="1176338" cy="85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1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66750"/>
            <a:ext cx="8153400" cy="3371850"/>
          </a:xfrm>
        </p:spPr>
        <p:txBody>
          <a:bodyPr/>
          <a:lstStyle/>
          <a:p>
            <a:r>
              <a:rPr lang="en-US" dirty="0" smtClean="0"/>
              <a:t>Master Clinician, change practice (private to academic, visa versa, inpatient/outpatient, ID hospitalist)</a:t>
            </a:r>
          </a:p>
          <a:p>
            <a:r>
              <a:rPr lang="en-US" dirty="0" smtClean="0"/>
              <a:t>Safety, Quality, Medical Director, CMO, CMIO</a:t>
            </a:r>
          </a:p>
          <a:p>
            <a:r>
              <a:rPr lang="en-US" dirty="0" smtClean="0"/>
              <a:t>Antimicrobial Stewardship Director</a:t>
            </a:r>
          </a:p>
          <a:p>
            <a:r>
              <a:rPr lang="en-US" dirty="0" smtClean="0"/>
              <a:t>Infection Prevention, Hospital Epidemiologist</a:t>
            </a:r>
          </a:p>
          <a:p>
            <a:r>
              <a:rPr lang="en-US" dirty="0" smtClean="0"/>
              <a:t>Telemedicine, Home IV antibiotics, Infusion Center</a:t>
            </a:r>
          </a:p>
          <a:p>
            <a:r>
              <a:rPr lang="en-US" dirty="0" smtClean="0"/>
              <a:t>Travel Medicine</a:t>
            </a:r>
          </a:p>
          <a:p>
            <a:r>
              <a:rPr lang="en-US" dirty="0" smtClean="0"/>
              <a:t>ID Consulting, policies, prevention, </a:t>
            </a:r>
          </a:p>
          <a:p>
            <a:r>
              <a:rPr lang="en-US" dirty="0" smtClean="0"/>
              <a:t>Concierge, Military, Government, Public Health, FQHCs</a:t>
            </a:r>
          </a:p>
          <a:p>
            <a:r>
              <a:rPr lang="en-US" dirty="0" smtClean="0"/>
              <a:t>Additional training (MPH, MPHS, MBA, certificate),</a:t>
            </a:r>
          </a:p>
          <a:p>
            <a:pPr marL="344488" indent="0">
              <a:buNone/>
            </a:pPr>
            <a:r>
              <a:rPr lang="en-US" dirty="0" smtClean="0"/>
              <a:t>experiences, volunteer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-20695"/>
            <a:ext cx="8153400" cy="68744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Mid Career Opportunities: Clinician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48" y="3028950"/>
            <a:ext cx="2504252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95067" y="1666875"/>
            <a:ext cx="204893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33400" y="247650"/>
            <a:ext cx="8153400" cy="8001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Women in Academic Medicine: Sticky Floor, Glass Ceiling &amp; Leaky Pipeline</a:t>
            </a:r>
          </a:p>
        </p:txBody>
      </p:sp>
      <p:graphicFrame>
        <p:nvGraphicFramePr>
          <p:cNvPr id="17411" name="Content Placeholder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214438" y="974725"/>
          <a:ext cx="6731000" cy="374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Chart" r:id="rId3" imgW="8343832" imgH="4632984" progId="Excel.Chart.8">
                  <p:embed/>
                </p:oleObj>
              </mc:Choice>
              <mc:Fallback>
                <p:oleObj name="Chart" r:id="rId3" imgW="8343832" imgH="4632984" progId="Excel.Chart.8">
                  <p:embed/>
                  <p:pic>
                    <p:nvPicPr>
                      <p:cNvPr id="17411" name="Content Placeholder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974725"/>
                        <a:ext cx="6731000" cy="374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793477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765745"/>
            <a:ext cx="2530257" cy="13968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28574"/>
            <a:ext cx="8991600" cy="3733800"/>
          </a:xfrm>
        </p:spPr>
        <p:txBody>
          <a:bodyPr/>
          <a:lstStyle/>
          <a:p>
            <a:r>
              <a:rPr lang="en-US" dirty="0" smtClean="0"/>
              <a:t>Additional training, bedside teaching, curriculum, evaluation, competencies: Master Clinician Educator</a:t>
            </a:r>
          </a:p>
          <a:p>
            <a:r>
              <a:rPr lang="en-US" dirty="0" smtClean="0"/>
              <a:t>Develop new curriculum, courses, electives, online training</a:t>
            </a:r>
          </a:p>
          <a:p>
            <a:r>
              <a:rPr lang="en-US" dirty="0" smtClean="0"/>
              <a:t>Educational awards, recognition</a:t>
            </a:r>
          </a:p>
          <a:p>
            <a:r>
              <a:rPr lang="en-US" dirty="0" smtClean="0"/>
              <a:t>Educational research, scholarship, grants, Macy Foundation</a:t>
            </a:r>
          </a:p>
          <a:p>
            <a:r>
              <a:rPr lang="en-US" dirty="0" smtClean="0"/>
              <a:t>Publications, books, reviews, online materials, videos</a:t>
            </a:r>
          </a:p>
          <a:p>
            <a:r>
              <a:rPr lang="en-US" dirty="0" smtClean="0"/>
              <a:t>Masters in Medical Education, Med Ed fellowship</a:t>
            </a:r>
          </a:p>
          <a:p>
            <a:pPr marL="2228850" indent="-228600"/>
            <a:r>
              <a:rPr lang="en-US" dirty="0" err="1" smtClean="0"/>
              <a:t>Coursemaster</a:t>
            </a:r>
            <a:r>
              <a:rPr lang="en-US" dirty="0" smtClean="0"/>
              <a:t>, Housestaff or Fellowship Program Director</a:t>
            </a:r>
          </a:p>
          <a:p>
            <a:pPr marL="4402138" indent="-230188"/>
            <a:r>
              <a:rPr lang="en-US" dirty="0" smtClean="0"/>
              <a:t>Assistant/Associate Dean of Education (curriculum, evaluation, UME, GME, CME 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57150"/>
            <a:ext cx="8458200" cy="54398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Mid-Career Opportunities: Education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5" t="2592" r="7176" b="24814"/>
          <a:stretch/>
        </p:blipFill>
        <p:spPr>
          <a:xfrm>
            <a:off x="0" y="3028950"/>
            <a:ext cx="2155371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1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76300"/>
            <a:ext cx="8305800" cy="3371850"/>
          </a:xfrm>
        </p:spPr>
        <p:txBody>
          <a:bodyPr/>
          <a:lstStyle/>
          <a:p>
            <a:r>
              <a:rPr lang="en-US" dirty="0" smtClean="0"/>
              <a:t>Industry</a:t>
            </a:r>
            <a:endParaRPr lang="en-US" dirty="0"/>
          </a:p>
          <a:p>
            <a:r>
              <a:rPr lang="en-US" dirty="0"/>
              <a:t>Government agencies</a:t>
            </a:r>
          </a:p>
          <a:p>
            <a:r>
              <a:rPr lang="en-US" dirty="0" smtClean="0"/>
              <a:t>Safety</a:t>
            </a:r>
            <a:r>
              <a:rPr lang="en-US" dirty="0"/>
              <a:t>, quality, performance improvement</a:t>
            </a:r>
          </a:p>
          <a:p>
            <a:r>
              <a:rPr lang="en-US" dirty="0"/>
              <a:t>NIH, FDA, CDC</a:t>
            </a:r>
          </a:p>
          <a:p>
            <a:r>
              <a:rPr lang="en-US" dirty="0" smtClean="0"/>
              <a:t>Antimicrobial Stewardship, </a:t>
            </a:r>
            <a:r>
              <a:rPr lang="en-US" dirty="0"/>
              <a:t>Healthcare epi</a:t>
            </a:r>
          </a:p>
          <a:p>
            <a:r>
              <a:rPr lang="en-US" dirty="0"/>
              <a:t>Medical directors, </a:t>
            </a:r>
            <a:r>
              <a:rPr lang="en-US" dirty="0" smtClean="0"/>
              <a:t>STD/TB  </a:t>
            </a:r>
            <a:r>
              <a:rPr lang="en-US" dirty="0"/>
              <a:t>clinics</a:t>
            </a:r>
            <a:r>
              <a:rPr lang="en-US" dirty="0" smtClean="0"/>
              <a:t>, Health </a:t>
            </a:r>
            <a:r>
              <a:rPr lang="en-US" dirty="0" err="1" smtClean="0"/>
              <a:t>Dept</a:t>
            </a:r>
            <a:r>
              <a:rPr lang="en-US" dirty="0" smtClean="0"/>
              <a:t>, </a:t>
            </a:r>
            <a:r>
              <a:rPr lang="en-US" dirty="0"/>
              <a:t>HIV</a:t>
            </a:r>
            <a:r>
              <a:rPr lang="en-US" dirty="0" smtClean="0"/>
              <a:t>, Federally Qualified Health Centers, Insurance Companies</a:t>
            </a:r>
            <a:endParaRPr lang="en-US" dirty="0"/>
          </a:p>
          <a:p>
            <a:r>
              <a:rPr lang="en-US" dirty="0" smtClean="0"/>
              <a:t>Admin </a:t>
            </a:r>
            <a:r>
              <a:rPr lang="en-US" dirty="0"/>
              <a:t>leadership, institutional/organizational (MBA)</a:t>
            </a:r>
          </a:p>
          <a:p>
            <a:r>
              <a:rPr lang="en-US" dirty="0" smtClean="0"/>
              <a:t>Health </a:t>
            </a:r>
            <a:r>
              <a:rPr lang="en-US" dirty="0"/>
              <a:t>services research (MPH, MSCI, MSCE)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33350"/>
            <a:ext cx="8153400" cy="6477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Alternate Career Paths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4476750"/>
            <a:ext cx="541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 smtClean="0">
                <a:latin typeface="Calibri" panose="020F0502020204030204" pitchFamily="34" charset="0"/>
              </a:rPr>
              <a:t>Zweidler</a:t>
            </a:r>
            <a:r>
              <a:rPr lang="en-US" sz="1200" dirty="0" smtClean="0">
                <a:latin typeface="Calibri" panose="020F0502020204030204" pitchFamily="34" charset="0"/>
              </a:rPr>
              <a:t>-McKay PA, et al. </a:t>
            </a:r>
            <a:r>
              <a:rPr lang="en-US" sz="1200" i="1" dirty="0" err="1" smtClean="0">
                <a:latin typeface="Calibri" panose="020F0502020204030204" pitchFamily="34" charset="0"/>
              </a:rPr>
              <a:t>Pediatr</a:t>
            </a:r>
            <a:r>
              <a:rPr lang="en-US" sz="1200" i="1" dirty="0" smtClean="0">
                <a:latin typeface="Calibri" panose="020F0502020204030204" pitchFamily="34" charset="0"/>
              </a:rPr>
              <a:t> Blood Cancer</a:t>
            </a:r>
            <a:r>
              <a:rPr lang="en-US" sz="1200" dirty="0" smtClean="0">
                <a:latin typeface="Calibri" panose="020F0502020204030204" pitchFamily="34" charset="0"/>
              </a:rPr>
              <a:t>. 2016:63;1723-1730.</a:t>
            </a:r>
            <a:endParaRPr lang="en-US" sz="12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0"/>
            <a:ext cx="2895600" cy="270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0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971550"/>
            <a:ext cx="8534400" cy="3581400"/>
          </a:xfrm>
        </p:spPr>
        <p:txBody>
          <a:bodyPr numCol="2">
            <a:normAutofit/>
          </a:bodyPr>
          <a:lstStyle/>
          <a:p>
            <a:pPr marL="173038" indent="-173038"/>
            <a:r>
              <a:rPr lang="en-US" dirty="0" smtClean="0"/>
              <a:t>↑ Insight, self awareness, strengths and growth opportunities</a:t>
            </a:r>
          </a:p>
          <a:p>
            <a:pPr marL="173038" indent="-173038"/>
            <a:r>
              <a:rPr lang="en-US" dirty="0" smtClean="0"/>
              <a:t>↑ Collaboration</a:t>
            </a:r>
          </a:p>
          <a:p>
            <a:pPr marL="173038" indent="-173038"/>
            <a:r>
              <a:rPr lang="en-US" dirty="0" smtClean="0"/>
              <a:t>↑ Organizational knowledge &amp; networking</a:t>
            </a:r>
          </a:p>
          <a:p>
            <a:pPr marL="173038" indent="-173038"/>
            <a:r>
              <a:rPr lang="en-US" dirty="0" smtClean="0"/>
              <a:t>Change management and leadership</a:t>
            </a:r>
          </a:p>
          <a:p>
            <a:pPr marL="173038" indent="-173038"/>
            <a:r>
              <a:rPr lang="en-US" dirty="0" smtClean="0"/>
              <a:t>↑ Safety, quality &amp; efficiency</a:t>
            </a:r>
          </a:p>
          <a:p>
            <a:pPr marL="173038" indent="-173038"/>
            <a:r>
              <a:rPr lang="en-US" dirty="0" smtClean="0"/>
              <a:t>HR, administrative skills, team building, people management</a:t>
            </a:r>
          </a:p>
          <a:p>
            <a:pPr marL="173038" indent="-173038"/>
            <a:r>
              <a:rPr lang="en-US" b="1" dirty="0" smtClean="0">
                <a:solidFill>
                  <a:schemeClr val="tx1"/>
                </a:solidFill>
              </a:rPr>
              <a:t>Advancing inclusion and diversity </a:t>
            </a:r>
          </a:p>
          <a:p>
            <a:pPr marL="173038" indent="-173038"/>
            <a:r>
              <a:rPr lang="en-US" dirty="0" smtClean="0"/>
              <a:t>Communicating effectively</a:t>
            </a:r>
          </a:p>
          <a:p>
            <a:pPr marL="173038" indent="-173038"/>
            <a:r>
              <a:rPr lang="en-US" dirty="0" smtClean="0"/>
              <a:t>Achieve work / life integration</a:t>
            </a:r>
          </a:p>
          <a:p>
            <a:pPr marL="173038" indent="-173038"/>
            <a:r>
              <a:rPr lang="en-US" dirty="0" smtClean="0"/>
              <a:t>Maintain &amp; promote resiliency</a:t>
            </a:r>
          </a:p>
          <a:p>
            <a:pPr marL="173038" indent="-173038"/>
            <a:r>
              <a:rPr lang="en-US" dirty="0" smtClean="0"/>
              <a:t>Enhance mentorship</a:t>
            </a:r>
          </a:p>
          <a:p>
            <a:pPr marL="173038" indent="-173038"/>
            <a:r>
              <a:rPr lang="en-US" dirty="0" smtClean="0"/>
              <a:t>↑ Financial skills</a:t>
            </a:r>
          </a:p>
          <a:p>
            <a:pPr marL="173038" indent="-173038"/>
            <a:r>
              <a:rPr lang="en-US" dirty="0" smtClean="0"/>
              <a:t>Scholarship and advancement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3747"/>
            <a:ext cx="8153400" cy="8001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Core Competencies for Mid-Career Faculty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7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92" y="57150"/>
            <a:ext cx="6414108" cy="461714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91200" y="133350"/>
            <a:ext cx="3048000" cy="58697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defTabSz="914378"/>
            <a:r>
              <a:rPr lang="en-US" sz="3000" kern="0" dirty="0">
                <a:solidFill>
                  <a:schemeClr val="tx1"/>
                </a:solidFill>
              </a:rPr>
              <a:t>Mentorship Map</a:t>
            </a:r>
          </a:p>
        </p:txBody>
      </p:sp>
    </p:spTree>
    <p:extLst>
      <p:ext uri="{BB962C8B-B14F-4D97-AF65-F5344CB8AC3E}">
        <p14:creationId xmlns:p14="http://schemas.microsoft.com/office/powerpoint/2010/main" val="220106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1" y="57151"/>
            <a:ext cx="4877600" cy="458138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1" y="819150"/>
            <a:ext cx="3124200" cy="1295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pPr defTabSz="914378"/>
            <a:r>
              <a:rPr lang="en-US" sz="3000" kern="0" dirty="0">
                <a:solidFill>
                  <a:schemeClr val="tx1"/>
                </a:solidFill>
              </a:rPr>
              <a:t>Who is Your Mentor Team</a:t>
            </a:r>
          </a:p>
        </p:txBody>
      </p:sp>
    </p:spTree>
    <p:extLst>
      <p:ext uri="{BB962C8B-B14F-4D97-AF65-F5344CB8AC3E}">
        <p14:creationId xmlns:p14="http://schemas.microsoft.com/office/powerpoint/2010/main" val="7805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 Might Mentorship Look Like Now?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Technical Skills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To Relational Skills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53" y="1755618"/>
            <a:ext cx="2870947" cy="2470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4B3E80-1C60-D946-80DF-52452E28F4D6}"/>
              </a:ext>
            </a:extLst>
          </p:cNvPr>
          <p:cNvGrpSpPr>
            <a:grpSpLocks noChangeAspect="1"/>
          </p:cNvGrpSpPr>
          <p:nvPr/>
        </p:nvGrpSpPr>
        <p:grpSpPr>
          <a:xfrm>
            <a:off x="5052736" y="1766719"/>
            <a:ext cx="2948264" cy="2197128"/>
            <a:chOff x="1180497" y="3721893"/>
            <a:chExt cx="1967406" cy="146616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E5B4B3E-0936-F744-AA02-1F14B7254654}"/>
                </a:ext>
              </a:extLst>
            </p:cNvPr>
            <p:cNvGrpSpPr/>
            <p:nvPr/>
          </p:nvGrpSpPr>
          <p:grpSpPr>
            <a:xfrm>
              <a:off x="2704419" y="3721893"/>
              <a:ext cx="443484" cy="1466165"/>
              <a:chOff x="8576604" y="336496"/>
              <a:chExt cx="443484" cy="1466165"/>
            </a:xfrm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012FB84C-9F0D-2546-88EA-CCD147B237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576604" y="33649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211" name="Freeform 210">
                  <a:extLst>
                    <a:ext uri="{FF2B5EF4-FFF2-40B4-BE49-F238E27FC236}">
                      <a16:creationId xmlns:a16="http://schemas.microsoft.com/office/drawing/2014/main" id="{57F36580-2076-2849-BEF1-6AAB147A664C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Oval 211">
                  <a:extLst>
                    <a:ext uri="{FF2B5EF4-FFF2-40B4-BE49-F238E27FC236}">
                      <a16:creationId xmlns:a16="http://schemas.microsoft.com/office/drawing/2014/main" id="{100A1F50-B95B-C34D-A24E-88BA8A37A777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Oval 212">
                  <a:extLst>
                    <a:ext uri="{FF2B5EF4-FFF2-40B4-BE49-F238E27FC236}">
                      <a16:creationId xmlns:a16="http://schemas.microsoft.com/office/drawing/2014/main" id="{BB03BF84-AA6F-9346-8B1F-E3D65F78ADD3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3B4B86D2-A18C-224B-8BE9-EE73CC3715A1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221" name="Oval 220">
                    <a:extLst>
                      <a:ext uri="{FF2B5EF4-FFF2-40B4-BE49-F238E27FC236}">
                        <a16:creationId xmlns:a16="http://schemas.microsoft.com/office/drawing/2014/main" id="{104F15B3-D89F-EC49-BF84-9FA6D1066D86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Oval 221">
                    <a:extLst>
                      <a:ext uri="{FF2B5EF4-FFF2-40B4-BE49-F238E27FC236}">
                        <a16:creationId xmlns:a16="http://schemas.microsoft.com/office/drawing/2014/main" id="{C466C41A-76B0-C349-BEA8-7E542AB97D54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84FF977F-C81F-934A-BE0C-DC2F1705B075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219" name="Oval 218">
                    <a:extLst>
                      <a:ext uri="{FF2B5EF4-FFF2-40B4-BE49-F238E27FC236}">
                        <a16:creationId xmlns:a16="http://schemas.microsoft.com/office/drawing/2014/main" id="{B04D4319-3B13-C943-ACEF-4C963084D067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7BD851E6-D544-1746-B17E-CEA9A989EBBF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33E7D5C8-B89D-504B-97FF-455535E22221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7B616200-7873-5F40-9775-81E09E886298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Oval 217">
                    <a:extLst>
                      <a:ext uri="{FF2B5EF4-FFF2-40B4-BE49-F238E27FC236}">
                        <a16:creationId xmlns:a16="http://schemas.microsoft.com/office/drawing/2014/main" id="{C1B7F689-EF98-5849-8542-46FE579BE526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C21CEC19-0316-D74B-B6C7-45B793C3B49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576604" y="72158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199" name="Freeform 198">
                  <a:extLst>
                    <a:ext uri="{FF2B5EF4-FFF2-40B4-BE49-F238E27FC236}">
                      <a16:creationId xmlns:a16="http://schemas.microsoft.com/office/drawing/2014/main" id="{A81D9517-4BF8-B243-BB1C-E05F16273301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E609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B3D8C5C5-DB38-A344-8D8B-BA4217FFB77F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E609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5DA3C846-ADD2-224F-A58C-D9E6E92B5E41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EA56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C85C8339-2647-1F4F-AA02-11423362ABAD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209" name="Oval 208">
                    <a:extLst>
                      <a:ext uri="{FF2B5EF4-FFF2-40B4-BE49-F238E27FC236}">
                        <a16:creationId xmlns:a16="http://schemas.microsoft.com/office/drawing/2014/main" id="{177AB8A6-7FED-1D46-A5E7-742EE45ADC0D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Oval 209">
                    <a:extLst>
                      <a:ext uri="{FF2B5EF4-FFF2-40B4-BE49-F238E27FC236}">
                        <a16:creationId xmlns:a16="http://schemas.microsoft.com/office/drawing/2014/main" id="{2171C5F3-B8DA-A440-AD8B-ED95140FC36D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EA460FFD-4BB9-7A49-832E-036F1D8E88BA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207" name="Oval 206">
                    <a:extLst>
                      <a:ext uri="{FF2B5EF4-FFF2-40B4-BE49-F238E27FC236}">
                        <a16:creationId xmlns:a16="http://schemas.microsoft.com/office/drawing/2014/main" id="{A7C15204-CA38-BF4C-B63C-73E806160FB3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Oval 207">
                    <a:extLst>
                      <a:ext uri="{FF2B5EF4-FFF2-40B4-BE49-F238E27FC236}">
                        <a16:creationId xmlns:a16="http://schemas.microsoft.com/office/drawing/2014/main" id="{D5C3E96B-3076-1244-BF57-538A6FACA724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A9EE3EAC-7DEE-C54C-9319-362710CC6869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D3940F31-EAF5-8D48-9058-965D21545AD2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8C8E687E-6788-7C40-946B-F313DECD15A3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ADAAFFFD-6DA5-994F-AA5C-A21CCE5855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576604" y="110667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DFAFEAF6-5695-F048-992C-A2088FECF9B1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60F7F66F-11AC-B84F-A53C-C84B63F50094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C03AA414-8F0A-F14A-8F65-4532A47ECA0D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B90A745A-B897-BF4F-BC47-56A7114A3B8E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197" name="Oval 196">
                    <a:extLst>
                      <a:ext uri="{FF2B5EF4-FFF2-40B4-BE49-F238E27FC236}">
                        <a16:creationId xmlns:a16="http://schemas.microsoft.com/office/drawing/2014/main" id="{E1FF8325-5CA4-D740-A305-A784248FD302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Oval 197">
                    <a:extLst>
                      <a:ext uri="{FF2B5EF4-FFF2-40B4-BE49-F238E27FC236}">
                        <a16:creationId xmlns:a16="http://schemas.microsoft.com/office/drawing/2014/main" id="{CB1BB6D2-6DB4-3048-8E2A-34AFF53F8296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589227FF-2FF9-FA4E-AB80-E3DEC6FB451E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195" name="Oval 194">
                    <a:extLst>
                      <a:ext uri="{FF2B5EF4-FFF2-40B4-BE49-F238E27FC236}">
                        <a16:creationId xmlns:a16="http://schemas.microsoft.com/office/drawing/2014/main" id="{3315093A-9995-944A-B166-CFFDA9A87BCC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6" name="Oval 195">
                    <a:extLst>
                      <a:ext uri="{FF2B5EF4-FFF2-40B4-BE49-F238E27FC236}">
                        <a16:creationId xmlns:a16="http://schemas.microsoft.com/office/drawing/2014/main" id="{B62B0E62-5843-3845-A618-5613D5B10715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2" name="Group 191">
                  <a:extLst>
                    <a:ext uri="{FF2B5EF4-FFF2-40B4-BE49-F238E27FC236}">
                      <a16:creationId xmlns:a16="http://schemas.microsoft.com/office/drawing/2014/main" id="{DE3A7EF7-680C-EC46-A34D-7ED37691F267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193" name="Oval 192">
                    <a:extLst>
                      <a:ext uri="{FF2B5EF4-FFF2-40B4-BE49-F238E27FC236}">
                        <a16:creationId xmlns:a16="http://schemas.microsoft.com/office/drawing/2014/main" id="{7AA3DFF9-693D-5444-81AE-56AD8613F1E5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Oval 193">
                    <a:extLst>
                      <a:ext uri="{FF2B5EF4-FFF2-40B4-BE49-F238E27FC236}">
                        <a16:creationId xmlns:a16="http://schemas.microsoft.com/office/drawing/2014/main" id="{306488B6-9022-A347-8204-FA62516DD9B4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F427FEE2-DF5A-DF4C-A0DF-0BED9168A2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576604" y="1491765"/>
                <a:ext cx="443484" cy="310896"/>
                <a:chOff x="5106194" y="3970556"/>
                <a:chExt cx="2004677" cy="146480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954A0E33-1709-CE4C-9BE5-6D659C55C7DC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BB1FB7F4-8F45-5D46-8459-69FAC35C50BF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4FBAD5AD-2885-3A45-B9AA-54EC0FE0B618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1AC91DEB-501C-EF48-A188-F9603A0AEEA0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185" name="Oval 184">
                    <a:extLst>
                      <a:ext uri="{FF2B5EF4-FFF2-40B4-BE49-F238E27FC236}">
                        <a16:creationId xmlns:a16="http://schemas.microsoft.com/office/drawing/2014/main" id="{3DB149E4-9D33-6346-A122-8D1B682350D1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Oval 185">
                    <a:extLst>
                      <a:ext uri="{FF2B5EF4-FFF2-40B4-BE49-F238E27FC236}">
                        <a16:creationId xmlns:a16="http://schemas.microsoft.com/office/drawing/2014/main" id="{6BDB7E8B-0776-2F48-97AC-D5CEC1279EC4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D21C516B-7DE9-644B-9346-6488DC70F6FB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183" name="Oval 182">
                    <a:extLst>
                      <a:ext uri="{FF2B5EF4-FFF2-40B4-BE49-F238E27FC236}">
                        <a16:creationId xmlns:a16="http://schemas.microsoft.com/office/drawing/2014/main" id="{1AC3ED21-3EA3-8F4A-961B-B3D1047403F9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4" name="Oval 183">
                    <a:extLst>
                      <a:ext uri="{FF2B5EF4-FFF2-40B4-BE49-F238E27FC236}">
                        <a16:creationId xmlns:a16="http://schemas.microsoft.com/office/drawing/2014/main" id="{82EE0A34-07FA-9D4B-B356-BE81DB80FD62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70240A93-09E0-A54B-89C9-24D2EA45CE37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181" name="Oval 180">
                    <a:extLst>
                      <a:ext uri="{FF2B5EF4-FFF2-40B4-BE49-F238E27FC236}">
                        <a16:creationId xmlns:a16="http://schemas.microsoft.com/office/drawing/2014/main" id="{050375BA-ADD2-EC4E-8108-DC16F448B85C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Oval 181">
                    <a:extLst>
                      <a:ext uri="{FF2B5EF4-FFF2-40B4-BE49-F238E27FC236}">
                        <a16:creationId xmlns:a16="http://schemas.microsoft.com/office/drawing/2014/main" id="{EEB4D230-2A53-664F-B58F-3B0B73B9E3CB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033BF0-46C4-E540-B14C-8ADA012001BF}"/>
                </a:ext>
              </a:extLst>
            </p:cNvPr>
            <p:cNvGrpSpPr/>
            <p:nvPr/>
          </p:nvGrpSpPr>
          <p:grpSpPr>
            <a:xfrm>
              <a:off x="2197577" y="3721893"/>
              <a:ext cx="443484" cy="1466165"/>
              <a:chOff x="7795712" y="336496"/>
              <a:chExt cx="443484" cy="1466165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BB7C1D95-4F33-4B4D-84FE-EE40AE85A35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72158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9F575C58-5170-2943-8C26-DE963E638143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id="{C012C04B-A916-B549-9DA2-B1088E13C81F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F56E455F-914B-2441-8B6B-31930A078536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B8C960DD-ACE8-4240-943B-BD63AD13BFCC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169" name="Oval 168">
                    <a:extLst>
                      <a:ext uri="{FF2B5EF4-FFF2-40B4-BE49-F238E27FC236}">
                        <a16:creationId xmlns:a16="http://schemas.microsoft.com/office/drawing/2014/main" id="{BF0A28CE-8E2F-814F-B9FE-D2A7B4131C3D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0" name="Oval 169">
                    <a:extLst>
                      <a:ext uri="{FF2B5EF4-FFF2-40B4-BE49-F238E27FC236}">
                        <a16:creationId xmlns:a16="http://schemas.microsoft.com/office/drawing/2014/main" id="{A271F66A-977A-E94D-B863-1A4B2B8884CE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A9305321-D8CB-1A4E-8466-3ED0F9329FDB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id="{F6C9EB3A-3D25-AA4E-B510-2E9BDDB1ECF1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id="{ECA40B62-9CA0-F542-A56C-F428E5A22A29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2C804F6F-E9AA-0346-86C7-88E71F2E0E1C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5FC8F732-4C69-3D4D-BC54-05A1F94B9D02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D1D6D7AD-369C-8246-95BB-3EF36F58B41A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15D2C2F5-D363-3A46-9B6D-2EB19421F65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33649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3AB8C5CA-5C33-344A-BBF6-483A2440FB72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4DCE9C70-8EC4-7542-B8B7-509D85C6FB3B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26057AC3-66BD-0844-8CFD-3918398FC5EF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BD844D4A-1C69-6140-9A5D-381C98BD9F73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0DD4D0FA-FD98-414A-B5BD-1B9E7AAD650C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58B0948B-C2EA-5141-B215-B8FDC9EF8219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7B717B22-2EB1-C24B-BCD9-8F464636BAA0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9D7D5F75-5A09-5047-8E38-FF011A2E2DC9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741BD43C-186C-5449-96D0-89F53D6D0427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E7155679-63D4-0349-BE52-D19399F296F5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54AD8636-076E-F94E-B780-4B4D38D90104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0C15C7C7-A04B-0C47-9360-BC6CD5A8F76C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50EEE418-1062-284A-95AB-31634D0A1E0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110667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135" name="Freeform 134">
                  <a:extLst>
                    <a:ext uri="{FF2B5EF4-FFF2-40B4-BE49-F238E27FC236}">
                      <a16:creationId xmlns:a16="http://schemas.microsoft.com/office/drawing/2014/main" id="{E1B81B38-D19B-9F48-A1F9-401C8A958FAA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BBD19F3-EBEE-1D48-A589-42FF33FAB883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ACB71B39-A33E-864D-A499-C4AF71B78072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BDCAC55F-9C3A-2940-93A1-67DED90D5523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145" name="Oval 144">
                    <a:extLst>
                      <a:ext uri="{FF2B5EF4-FFF2-40B4-BE49-F238E27FC236}">
                        <a16:creationId xmlns:a16="http://schemas.microsoft.com/office/drawing/2014/main" id="{B2CFFB31-5B3A-4748-BE47-7F9594876863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CAB1B9BF-9EBB-3042-BDA2-A8172DF924B2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6743047D-5199-D04E-91A1-98BF199CEF97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143" name="Oval 142">
                    <a:extLst>
                      <a:ext uri="{FF2B5EF4-FFF2-40B4-BE49-F238E27FC236}">
                        <a16:creationId xmlns:a16="http://schemas.microsoft.com/office/drawing/2014/main" id="{E9F3D29F-1D63-9448-89D9-C9186E365CF1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Oval 143">
                    <a:extLst>
                      <a:ext uri="{FF2B5EF4-FFF2-40B4-BE49-F238E27FC236}">
                        <a16:creationId xmlns:a16="http://schemas.microsoft.com/office/drawing/2014/main" id="{2BBAC012-67E8-C14A-B4FC-B06015E0F0FA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A6CF495E-09CC-D645-B524-29721AA31255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C62AA032-B229-0447-A385-2CA416588782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Oval 141">
                    <a:extLst>
                      <a:ext uri="{FF2B5EF4-FFF2-40B4-BE49-F238E27FC236}">
                        <a16:creationId xmlns:a16="http://schemas.microsoft.com/office/drawing/2014/main" id="{9950CDA7-9A41-3040-998A-DC0B3B573CE2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7DFC3D23-82A8-A14F-A9BE-337155AAA8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1491765"/>
                <a:ext cx="443484" cy="310896"/>
                <a:chOff x="5106194" y="3970556"/>
                <a:chExt cx="2004677" cy="1464802"/>
              </a:xfrm>
            </p:grpSpPr>
            <p:sp>
              <p:nvSpPr>
                <p:cNvPr id="123" name="Freeform 122">
                  <a:extLst>
                    <a:ext uri="{FF2B5EF4-FFF2-40B4-BE49-F238E27FC236}">
                      <a16:creationId xmlns:a16="http://schemas.microsoft.com/office/drawing/2014/main" id="{F7BB9EC9-5022-3D42-92BD-7B6ABE130C2F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Oval 123">
                  <a:extLst>
                    <a:ext uri="{FF2B5EF4-FFF2-40B4-BE49-F238E27FC236}">
                      <a16:creationId xmlns:a16="http://schemas.microsoft.com/office/drawing/2014/main" id="{2AD8E17F-0B5D-0147-957A-A6E099CE1331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237DFEE9-DAC7-1746-AF89-9031CD152E3D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26395694-CA2A-FE4B-B6CD-A1E1869512BE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88D04B4E-E210-5A40-8738-7515F3CE0A77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839DEBD7-D4AC-E14B-8C5B-A1DE762A1771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A69FCDBB-0A43-B04F-90A9-F76FCCE0D82A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5752A41D-2A50-3448-AE16-677DD0C59941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BC1270EA-E629-F044-BF2F-93FFE58ADD61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669D04E6-817C-F04C-95CC-D8543DE2EED1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D236E603-0240-7D48-9159-8D732221657A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158FABD4-9BFE-3540-BEB5-69EB41F747E7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A2B516F-69E9-9740-A8BC-DA14955666D6}"/>
                </a:ext>
              </a:extLst>
            </p:cNvPr>
            <p:cNvGrpSpPr/>
            <p:nvPr/>
          </p:nvGrpSpPr>
          <p:grpSpPr>
            <a:xfrm>
              <a:off x="1689037" y="3721893"/>
              <a:ext cx="443484" cy="1466165"/>
              <a:chOff x="7795712" y="336496"/>
              <a:chExt cx="443484" cy="1466165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698DF647-692A-AD46-B720-3504B6A324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72158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E84309C-F877-FB43-90A1-76CB80B0A6D6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3C0C1703-2FF1-0C4A-9210-2A660E061052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56E6C918-F457-EB40-AF9E-ADBDCA9167E8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37BFCA77-A898-6442-A138-3FBFC556A4C7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39EF523C-B5D2-DB49-A4A6-945B171720AF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id="{E4A33733-DAAD-F54A-9B74-198092E4528F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204BE293-0291-AA4D-8EA4-42FE8F793E8D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5E55C836-2957-E246-8283-A307C5F5CC75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61261E80-D428-2040-9C93-549217C82D9A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D85EB7A8-BEF8-0241-A904-E22758D63811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F7016706-207A-2D41-8891-BFA72A0DC6AC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CFAEFA86-C8D4-2D42-B56E-8AEC1699AE56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FCF4D061-1020-0740-9A8A-C5BBA4BE4FF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33649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CDB8841C-13BF-234E-B0AD-38700189BAEA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54786978-4B3D-7349-A716-3B76AF2DB96A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0523391F-ADCC-CF43-8CC7-8BF2F43FE708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97543438-59B7-994F-97C8-8BEEC1BBDECB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D5CBF8A0-E952-5D4F-A95A-52E8F4257808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BBFBB565-2488-334E-8F24-B004B8506037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B38B5B22-33F0-3E4B-903D-6E0152D885CC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E450475C-50D3-1848-BEC3-ED3B1283D8DE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D2F8C6CB-74BC-494D-9DCB-01E38C47AE49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AC7233A5-779C-B14D-8ACD-CBD04D8177DA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35F3BA17-F156-DE46-875A-B3AA0C8166A2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0DDCABD8-7B63-6B4B-8B28-B421B1031E6C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9AD92BF1-7C78-8747-95CB-15B4A748B6F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110667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0CCBC178-BE2B-E149-9A4A-9375423E2EA2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32D8B148-303B-FD45-8C4B-81DE96B6CCD9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4505CA1A-0D3E-3047-B817-A7C2995ED6EF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1E94AB9F-FF34-0D48-8019-A554CD82CF79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889F1130-274A-0542-91AB-EFC5214D3A47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875328FF-DBE6-EF4C-A87A-4E49A6DBB4E0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3D5B1D9A-ECE7-1849-99D1-D91BBC836296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90B3E237-105A-7044-8DD5-73F715DC4880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Oval 91">
                    <a:extLst>
                      <a:ext uri="{FF2B5EF4-FFF2-40B4-BE49-F238E27FC236}">
                        <a16:creationId xmlns:a16="http://schemas.microsoft.com/office/drawing/2014/main" id="{AA238397-8554-B940-9301-540E4464C77E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88519CFC-9FF2-394B-825D-B8452BA11F2B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4BFA0686-6015-AC4A-9DF6-5DBE70724F87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97E03535-53B8-8242-99E9-2960CE1AF033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4BF580C0-2506-6A42-8937-5936E38BD34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1491765"/>
                <a:ext cx="443484" cy="310896"/>
                <a:chOff x="5106194" y="3970556"/>
                <a:chExt cx="2004677" cy="1464802"/>
              </a:xfrm>
            </p:grpSpPr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47B4826-451B-BA4C-914C-024144DA90BF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3C0DB76E-BD67-6F46-9E78-C41F047E8D92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741BFF0-214F-7146-A86F-001A0C8BB4D9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0969B158-7C11-A143-AF88-7DE2D9187A19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8237EDC6-4909-724C-BF1F-C261EEE6BFBF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F16D13BD-C637-F54C-8D3F-21E27C050036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FCB6A155-3A75-A048-8AC7-BD346378501B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50C41DF2-03F5-9C4A-8D5F-DCF88A8580E5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A4B453A8-41D4-894F-BAB2-68A1E2E91771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9C12D9CE-F51E-F54E-98A1-79CF0BF727A2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CF7265E1-C4FC-F64F-89ED-4425F42EAAB0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585490D6-9315-9A40-AB55-BB31B291C94E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9BA6A5-3D2E-1A46-ACDD-F7A1C32CCF27}"/>
                </a:ext>
              </a:extLst>
            </p:cNvPr>
            <p:cNvGrpSpPr/>
            <p:nvPr/>
          </p:nvGrpSpPr>
          <p:grpSpPr>
            <a:xfrm>
              <a:off x="1180497" y="3721893"/>
              <a:ext cx="443484" cy="1466165"/>
              <a:chOff x="7795712" y="336496"/>
              <a:chExt cx="443484" cy="146616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A93A066-C3C2-E349-89FB-AAAA48C7C27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72158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71EEA44A-7855-5241-9651-9E1259957F52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3EF6DE8-0797-3843-B786-88C55D8E8241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9636B97E-DFBD-D94B-A30A-E6C23DB8480C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9CB42D0C-6A33-9446-8BFE-2084FD4CB554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65" name="Oval 64">
                    <a:extLst>
                      <a:ext uri="{FF2B5EF4-FFF2-40B4-BE49-F238E27FC236}">
                        <a16:creationId xmlns:a16="http://schemas.microsoft.com/office/drawing/2014/main" id="{E9ACA2AE-F1D0-EF4F-917F-D9B83D9FB4EE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 65">
                    <a:extLst>
                      <a:ext uri="{FF2B5EF4-FFF2-40B4-BE49-F238E27FC236}">
                        <a16:creationId xmlns:a16="http://schemas.microsoft.com/office/drawing/2014/main" id="{78B1A320-4A01-D845-9EA4-660CFECF208E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52C97888-B2F5-E341-A791-E01172557954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63" name="Oval 62">
                    <a:extLst>
                      <a:ext uri="{FF2B5EF4-FFF2-40B4-BE49-F238E27FC236}">
                        <a16:creationId xmlns:a16="http://schemas.microsoft.com/office/drawing/2014/main" id="{5609CA8B-9693-D54E-A0D7-D97A8B8529A7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>
                    <a:extLst>
                      <a:ext uri="{FF2B5EF4-FFF2-40B4-BE49-F238E27FC236}">
                        <a16:creationId xmlns:a16="http://schemas.microsoft.com/office/drawing/2014/main" id="{E6390334-7D2F-EB43-9E7A-E5227B4624D4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BB2422FA-4D27-BB45-81BA-A71EDF6E622E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BF1FA31E-3382-874E-AC06-35A9383933D5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61">
                    <a:extLst>
                      <a:ext uri="{FF2B5EF4-FFF2-40B4-BE49-F238E27FC236}">
                        <a16:creationId xmlns:a16="http://schemas.microsoft.com/office/drawing/2014/main" id="{6655EB1D-92F4-3549-966A-217BFC741E0B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3ED8E44-FBD9-AD41-B0A6-A6B33553655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33649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8381FC2-172D-9747-8104-36A4E66585F4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9F4A4133-9D34-064A-8651-0632909DA468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D2BC564-045D-BE46-ACA5-FA8624D31D7E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1F0E75C2-C08F-9E4E-BF55-59006F042675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5D0EF291-DA28-AA4A-AD18-C59C61ABAAD4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D5174A02-6EB7-0D49-AB0F-D71469CC7D71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6E8969CC-E561-EA4F-9419-7D4688FB068F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53B76F2E-B493-8448-A4EA-9F34EF314B1B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1CAC50CF-7076-794E-83C3-FFEEC655A28B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9F6EAEA2-CBDE-FD4D-972A-DB408463A47C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565F96B7-AD63-A94B-87C6-04D06488FE6F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8D96398D-6836-3748-B3C3-3E87D5D10AE2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25364E7-8DE5-6345-BF86-045AF1961B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1106676"/>
                <a:ext cx="443484" cy="310896"/>
                <a:chOff x="5106194" y="3970556"/>
                <a:chExt cx="2004677" cy="1464802"/>
              </a:xfrm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9E8B0B1-FD90-0B48-AE27-620CC8937F18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5E95A60-2D73-B54A-B877-BD56BC44EC4F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5B007C0-69C7-2347-9192-B44BFF9620FE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7EBB152-26DF-FF4A-B72F-B388EFACD925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BB92BFD8-2650-DF4D-8C3D-1EC0A2BF0A72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FB986556-C14D-5A4D-AACC-401B0EC576D3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6A1141BE-FAE4-214B-BF74-D245AD63364A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ED3E5057-0CB5-D343-9187-339A8620684F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0C76CCEB-C7F8-8546-872E-5B545394EDC8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9F9944D9-5EF6-204E-94EF-C6B13908593A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0A236B4D-39F8-9444-B189-775BE8FEBFB0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141FA9A4-09A0-7647-B3E1-FEC984B50199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86D39FC-BE21-1E4D-8BBA-DF6D0166D71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95712" y="1491765"/>
                <a:ext cx="443484" cy="310896"/>
                <a:chOff x="5106194" y="3970556"/>
                <a:chExt cx="2004677" cy="1464802"/>
              </a:xfrm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2AAAF52-0CDB-134A-BFF1-7F0A37B16316}"/>
                    </a:ext>
                  </a:extLst>
                </p:cNvPr>
                <p:cNvSpPr/>
                <p:nvPr/>
              </p:nvSpPr>
              <p:spPr>
                <a:xfrm rot="2700000" flipH="1">
                  <a:off x="5807305" y="4693264"/>
                  <a:ext cx="628029" cy="856159"/>
                </a:xfrm>
                <a:custGeom>
                  <a:avLst/>
                  <a:gdLst>
                    <a:gd name="connsiteX0" fmla="*/ 405798 w 453886"/>
                    <a:gd name="connsiteY0" fmla="*/ 33774 h 856159"/>
                    <a:gd name="connsiteX1" fmla="*/ 453886 w 453886"/>
                    <a:gd name="connsiteY1" fmla="*/ 72178 h 856159"/>
                    <a:gd name="connsiteX2" fmla="*/ 269236 w 453886"/>
                    <a:gd name="connsiteY2" fmla="*/ 856159 h 856159"/>
                    <a:gd name="connsiteX3" fmla="*/ 233232 w 453886"/>
                    <a:gd name="connsiteY3" fmla="*/ 850819 h 856159"/>
                    <a:gd name="connsiteX4" fmla="*/ 0 w 453886"/>
                    <a:gd name="connsiteY4" fmla="*/ 429775 h 856159"/>
                    <a:gd name="connsiteX5" fmla="*/ 292100 w 453886"/>
                    <a:gd name="connsiteY5" fmla="*/ 0 h 856159"/>
                    <a:gd name="connsiteX6" fmla="*/ 405798 w 453886"/>
                    <a:gd name="connsiteY6" fmla="*/ 33774 h 856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3886" h="856159">
                      <a:moveTo>
                        <a:pt x="405798" y="33774"/>
                      </a:moveTo>
                      <a:lnTo>
                        <a:pt x="453886" y="72178"/>
                      </a:lnTo>
                      <a:lnTo>
                        <a:pt x="269236" y="856159"/>
                      </a:lnTo>
                      <a:lnTo>
                        <a:pt x="233232" y="850819"/>
                      </a:lnTo>
                      <a:cubicBezTo>
                        <a:pt x="100127" y="810743"/>
                        <a:pt x="0" y="637464"/>
                        <a:pt x="0" y="429775"/>
                      </a:cubicBezTo>
                      <a:cubicBezTo>
                        <a:pt x="0" y="192417"/>
                        <a:pt x="130778" y="0"/>
                        <a:pt x="292100" y="0"/>
                      </a:cubicBezTo>
                      <a:cubicBezTo>
                        <a:pt x="332430" y="0"/>
                        <a:pt x="370852" y="12026"/>
                        <a:pt x="405798" y="33774"/>
                      </a:cubicBezTo>
                      <a:close/>
                    </a:path>
                  </a:pathLst>
                </a:cu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CD164754-608D-9E47-B4F0-6D49BDACD297}"/>
                    </a:ext>
                  </a:extLst>
                </p:cNvPr>
                <p:cNvSpPr/>
                <p:nvPr/>
              </p:nvSpPr>
              <p:spPr>
                <a:xfrm rot="18900000">
                  <a:off x="5822645" y="3970556"/>
                  <a:ext cx="584200" cy="859550"/>
                </a:xfrm>
                <a:prstGeom prst="ellipse">
                  <a:avLst/>
                </a:prstGeom>
                <a:solidFill>
                  <a:srgbClr val="5A57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BF412E72-4326-244A-8EA0-24EA5F376F33}"/>
                    </a:ext>
                  </a:extLst>
                </p:cNvPr>
                <p:cNvSpPr/>
                <p:nvPr/>
              </p:nvSpPr>
              <p:spPr>
                <a:xfrm>
                  <a:off x="5575300" y="4337049"/>
                  <a:ext cx="1397000" cy="977900"/>
                </a:xfrm>
                <a:prstGeom prst="ellipse">
                  <a:avLst/>
                </a:prstGeom>
                <a:solidFill>
                  <a:srgbClr val="60C4D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7718C5EA-1F44-3B41-ACF2-A9B3C435D9F5}"/>
                    </a:ext>
                  </a:extLst>
                </p:cNvPr>
                <p:cNvGrpSpPr/>
                <p:nvPr/>
              </p:nvGrpSpPr>
              <p:grpSpPr>
                <a:xfrm>
                  <a:off x="5106194" y="4499265"/>
                  <a:ext cx="762000" cy="653468"/>
                  <a:chOff x="5106194" y="3108112"/>
                  <a:chExt cx="762000" cy="653468"/>
                </a:xfrm>
                <a:solidFill>
                  <a:srgbClr val="5A5772"/>
                </a:solidFill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72E1966F-B0A4-B44A-9826-398652EA1131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4CD4F309-0618-5446-ACE6-4CB47F1456CE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02A0CF8A-5CA4-824F-973B-17A10BFE1313}"/>
                    </a:ext>
                  </a:extLst>
                </p:cNvPr>
                <p:cNvGrpSpPr/>
                <p:nvPr/>
              </p:nvGrpSpPr>
              <p:grpSpPr>
                <a:xfrm rot="10800000">
                  <a:off x="6876592" y="4725544"/>
                  <a:ext cx="234279" cy="200910"/>
                  <a:chOff x="5106194" y="3108112"/>
                  <a:chExt cx="762000" cy="653468"/>
                </a:xfrm>
                <a:solidFill>
                  <a:srgbClr val="E60914"/>
                </a:solidFill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E39B218F-CD08-E641-A13C-A2A3E62440B7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5106194" y="3108112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BCC04788-8F21-C44E-8A36-1D19C4E06B5B}"/>
                      </a:ext>
                    </a:extLst>
                  </p:cNvPr>
                  <p:cNvSpPr/>
                  <p:nvPr/>
                </p:nvSpPr>
                <p:spPr>
                  <a:xfrm rot="19800000">
                    <a:off x="5106194" y="3426618"/>
                    <a:ext cx="762000" cy="334962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0B920FD-CDA7-8A46-82A5-FED76CCF008B}"/>
                    </a:ext>
                  </a:extLst>
                </p:cNvPr>
                <p:cNvGrpSpPr/>
                <p:nvPr/>
              </p:nvGrpSpPr>
              <p:grpSpPr>
                <a:xfrm>
                  <a:off x="6460104" y="4596605"/>
                  <a:ext cx="283596" cy="283596"/>
                  <a:chOff x="6460104" y="4596605"/>
                  <a:chExt cx="283596" cy="283596"/>
                </a:xfrm>
              </p:grpSpPr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8A77BB77-410B-DB4D-8FF5-8A4B10808070}"/>
                      </a:ext>
                    </a:extLst>
                  </p:cNvPr>
                  <p:cNvSpPr/>
                  <p:nvPr/>
                </p:nvSpPr>
                <p:spPr>
                  <a:xfrm>
                    <a:off x="6460104" y="4596605"/>
                    <a:ext cx="283596" cy="283596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CBA7FA79-4A39-DC4B-8092-369A66194A16}"/>
                      </a:ext>
                    </a:extLst>
                  </p:cNvPr>
                  <p:cNvSpPr/>
                  <p:nvPr/>
                </p:nvSpPr>
                <p:spPr>
                  <a:xfrm>
                    <a:off x="6508126" y="4644627"/>
                    <a:ext cx="187553" cy="187553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7300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8585" y="1152134"/>
            <a:ext cx="8153400" cy="3371850"/>
          </a:xfrm>
        </p:spPr>
        <p:txBody>
          <a:bodyPr/>
          <a:lstStyle/>
          <a:p>
            <a:r>
              <a:rPr lang="en-US" dirty="0" smtClean="0"/>
              <a:t>Harvard Medical School</a:t>
            </a:r>
          </a:p>
          <a:p>
            <a:pPr lvl="1"/>
            <a:r>
              <a:rPr lang="en-US" dirty="0" smtClean="0"/>
              <a:t>Leadership development for MDs and scientists</a:t>
            </a:r>
          </a:p>
          <a:p>
            <a:pPr lvl="1"/>
            <a:r>
              <a:rPr lang="en-US" dirty="0" smtClean="0"/>
              <a:t>2.5 days</a:t>
            </a:r>
          </a:p>
          <a:p>
            <a:pPr lvl="1"/>
            <a:r>
              <a:rPr lang="en-US" dirty="0" smtClean="0"/>
              <a:t>Late assistant and associate professor</a:t>
            </a:r>
          </a:p>
          <a:p>
            <a:pPr lvl="1"/>
            <a:r>
              <a:rPr lang="en-US" dirty="0" smtClean="0"/>
              <a:t>Panels with AMC leaders, group sessions</a:t>
            </a:r>
          </a:p>
          <a:p>
            <a:pPr lvl="1"/>
            <a:r>
              <a:rPr lang="en-US" dirty="0" smtClean="0"/>
              <a:t>High degree networking</a:t>
            </a:r>
          </a:p>
          <a:p>
            <a:r>
              <a:rPr lang="en-US" dirty="0" smtClean="0"/>
              <a:t>Brigham Leadership Program “Mini-MBA”</a:t>
            </a:r>
          </a:p>
          <a:p>
            <a:pPr lvl="1"/>
            <a:r>
              <a:rPr lang="en-US" dirty="0" smtClean="0"/>
              <a:t>1 year</a:t>
            </a:r>
          </a:p>
          <a:p>
            <a:pPr lvl="1"/>
            <a:r>
              <a:rPr lang="en-US" dirty="0" smtClean="0"/>
              <a:t>Four 2.5 day modules, overnight stay each module</a:t>
            </a:r>
          </a:p>
          <a:p>
            <a:pPr lvl="1"/>
            <a:r>
              <a:rPr lang="en-US" dirty="0" smtClean="0"/>
              <a:t>Project group meetings all year</a:t>
            </a:r>
          </a:p>
          <a:p>
            <a:pPr lvl="1"/>
            <a:r>
              <a:rPr lang="en-US" dirty="0" smtClean="0"/>
              <a:t>Team projects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09550"/>
            <a:ext cx="8153400" cy="8001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Mid-Career Faculty Development Programs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1268398"/>
            <a:ext cx="2667000" cy="3139321"/>
          </a:xfrm>
          <a:prstGeom prst="rect">
            <a:avLst/>
          </a:prstGeom>
          <a:noFill/>
          <a:ln w="47625">
            <a:solidFill>
              <a:srgbClr val="F2782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Stanford</a:t>
            </a:r>
          </a:p>
          <a:p>
            <a:pPr algn="ctr"/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Vanderbilt</a:t>
            </a:r>
          </a:p>
          <a:p>
            <a:pPr algn="ctr"/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UCSF</a:t>
            </a:r>
          </a:p>
          <a:p>
            <a:pPr algn="ctr"/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Toronto</a:t>
            </a:r>
          </a:p>
          <a:p>
            <a:pPr algn="ctr"/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Indiana</a:t>
            </a:r>
          </a:p>
          <a:p>
            <a:pPr algn="ctr"/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Drexel ELAM</a:t>
            </a:r>
          </a:p>
          <a:p>
            <a:pPr algn="ctr"/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Harvard SPH</a:t>
            </a:r>
            <a:endParaRPr lang="en-US" b="1" dirty="0">
              <a:solidFill>
                <a:srgbClr val="3A81B9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AAMC</a:t>
            </a:r>
            <a:endParaRPr lang="en-US" b="1" dirty="0">
              <a:solidFill>
                <a:srgbClr val="3A81B9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AAIM</a:t>
            </a:r>
            <a:endParaRPr lang="en-US" b="1" dirty="0">
              <a:solidFill>
                <a:srgbClr val="3A81B9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Most </a:t>
            </a:r>
            <a:r>
              <a:rPr lang="en-US" b="1" dirty="0">
                <a:solidFill>
                  <a:srgbClr val="3A81B9"/>
                </a:solidFill>
                <a:latin typeface="Calibri" panose="020F0502020204030204" pitchFamily="34" charset="0"/>
              </a:rPr>
              <a:t>business </a:t>
            </a:r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schools</a:t>
            </a:r>
          </a:p>
          <a:p>
            <a:pPr algn="ctr"/>
            <a:r>
              <a:rPr lang="en-US" b="1" dirty="0" smtClean="0">
                <a:solidFill>
                  <a:srgbClr val="3A81B9"/>
                </a:solidFill>
                <a:latin typeface="Calibri" panose="020F0502020204030204" pitchFamily="34" charset="0"/>
              </a:rPr>
              <a:t>and AHCs</a:t>
            </a:r>
            <a:endParaRPr lang="en-US" b="1" dirty="0">
              <a:solidFill>
                <a:srgbClr val="3A81B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152400" y="171209"/>
            <a:ext cx="8153400" cy="647941"/>
          </a:xfrm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Sponsorship</a:t>
            </a:r>
          </a:p>
        </p:txBody>
      </p:sp>
      <p:pic>
        <p:nvPicPr>
          <p:cNvPr id="69637" name="Picture 7" descr="http://easleyfoothillsplayhouse.com/onstage/wp-content/uploads/2013/08/Sponsorship-Opportunit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157604"/>
            <a:ext cx="2895600" cy="251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Content Placeholder 3"/>
          <p:cNvSpPr>
            <a:spLocks noGrp="1"/>
          </p:cNvSpPr>
          <p:nvPr>
            <p:ph idx="1"/>
          </p:nvPr>
        </p:nvSpPr>
        <p:spPr>
          <a:xfrm>
            <a:off x="157223" y="895349"/>
            <a:ext cx="8001000" cy="3781425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altLang="en-US" sz="2800" dirty="0" smtClean="0">
                <a:latin typeface="Calibri" panose="020F0502020204030204" pitchFamily="34" charset="0"/>
              </a:rPr>
              <a:t>Public support by powerful &amp; influential person for advancement &amp; promotion of an individual with untapped or unappreciated leadership talent or potential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800" dirty="0" smtClean="0">
                <a:latin typeface="Calibri" panose="020F0502020204030204" pitchFamily="34" charset="0"/>
              </a:rPr>
              <a:t>Influence advancement to hi-profile</a:t>
            </a:r>
          </a:p>
          <a:p>
            <a:pPr marL="288925" indent="0" eaLnBrk="1" hangingPunct="1">
              <a:spcBef>
                <a:spcPts val="600"/>
              </a:spcBef>
              <a:buNone/>
            </a:pPr>
            <a:r>
              <a:rPr lang="en-US" altLang="en-US" sz="2800" dirty="0" smtClean="0">
                <a:latin typeface="Calibri" panose="020F0502020204030204" pitchFamily="34" charset="0"/>
              </a:rPr>
              <a:t>critical positions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2800" dirty="0" smtClean="0">
                <a:latin typeface="Calibri" panose="020F0502020204030204" pitchFamily="34" charset="0"/>
              </a:rPr>
              <a:t>Women often “over mentored” but</a:t>
            </a:r>
          </a:p>
          <a:p>
            <a:pPr marL="347663" indent="0" eaLnBrk="1" hangingPunct="1">
              <a:spcBef>
                <a:spcPts val="600"/>
              </a:spcBef>
              <a:buNone/>
            </a:pPr>
            <a:r>
              <a:rPr lang="en-US" altLang="en-US" sz="2800" dirty="0" smtClean="0">
                <a:latin typeface="Calibri" panose="020F0502020204030204" pitchFamily="34" charset="0"/>
              </a:rPr>
              <a:t>“under-sponsored”</a:t>
            </a:r>
          </a:p>
        </p:txBody>
      </p:sp>
    </p:spTree>
    <p:extLst>
      <p:ext uri="{BB962C8B-B14F-4D97-AF65-F5344CB8AC3E}">
        <p14:creationId xmlns:p14="http://schemas.microsoft.com/office/powerpoint/2010/main" val="263373595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950918"/>
              </p:ext>
            </p:extLst>
          </p:nvPr>
        </p:nvGraphicFramePr>
        <p:xfrm>
          <a:off x="1524000" y="1047750"/>
          <a:ext cx="6648450" cy="3439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76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Urgent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Not Urgent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T="34295" marB="342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99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Box 1</a:t>
                      </a:r>
                    </a:p>
                    <a:p>
                      <a:r>
                        <a:rPr lang="en-US" sz="1400" u="sng" dirty="0" smtClean="0"/>
                        <a:t>Activities:</a:t>
                      </a:r>
                    </a:p>
                    <a:p>
                      <a:r>
                        <a:rPr lang="en-US" sz="1400" dirty="0" smtClean="0"/>
                        <a:t>Crises</a:t>
                      </a:r>
                    </a:p>
                    <a:p>
                      <a:r>
                        <a:rPr lang="en-US" sz="1400" dirty="0" smtClean="0"/>
                        <a:t>Pressing Problems</a:t>
                      </a:r>
                    </a:p>
                    <a:p>
                      <a:r>
                        <a:rPr lang="en-US" sz="1400" dirty="0" smtClean="0"/>
                        <a:t>Dead-line</a:t>
                      </a:r>
                      <a:r>
                        <a:rPr lang="en-US" sz="1400" baseline="0" dirty="0" smtClean="0"/>
                        <a:t> driven projects</a:t>
                      </a:r>
                      <a:endParaRPr lang="en-US" sz="1400" dirty="0"/>
                    </a:p>
                  </a:txBody>
                  <a:tcPr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Box 2</a:t>
                      </a:r>
                    </a:p>
                    <a:p>
                      <a:r>
                        <a:rPr lang="en-US" sz="1400" u="sng" dirty="0" smtClean="0"/>
                        <a:t>Activities:</a:t>
                      </a:r>
                    </a:p>
                    <a:p>
                      <a:r>
                        <a:rPr lang="en-US" sz="1400" dirty="0" smtClean="0"/>
                        <a:t>Prevention</a:t>
                      </a:r>
                    </a:p>
                    <a:p>
                      <a:r>
                        <a:rPr lang="en-US" sz="1400" dirty="0" smtClean="0"/>
                        <a:t>Recognizing</a:t>
                      </a:r>
                      <a:r>
                        <a:rPr lang="en-US" sz="1400" baseline="0" dirty="0" smtClean="0"/>
                        <a:t> new opportunities</a:t>
                      </a:r>
                    </a:p>
                    <a:p>
                      <a:r>
                        <a:rPr lang="en-US" sz="1400" baseline="0" dirty="0" smtClean="0"/>
                        <a:t>Planning</a:t>
                      </a:r>
                    </a:p>
                    <a:p>
                      <a:r>
                        <a:rPr lang="en-US" sz="1400" baseline="0" dirty="0" smtClean="0"/>
                        <a:t>Relationship building</a:t>
                      </a:r>
                    </a:p>
                    <a:p>
                      <a:endParaRPr lang="en-US" sz="1400" dirty="0"/>
                    </a:p>
                  </a:txBody>
                  <a:tcPr marT="34295" marB="342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89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Box 3</a:t>
                      </a:r>
                    </a:p>
                    <a:p>
                      <a:r>
                        <a:rPr lang="en-US" sz="1400" u="sng" dirty="0" smtClean="0"/>
                        <a:t>Activities:</a:t>
                      </a:r>
                    </a:p>
                    <a:p>
                      <a:r>
                        <a:rPr lang="en-US" sz="1400" dirty="0" smtClean="0"/>
                        <a:t>Interruptions, some calls</a:t>
                      </a:r>
                    </a:p>
                    <a:p>
                      <a:r>
                        <a:rPr lang="en-US" sz="1400" dirty="0" smtClean="0"/>
                        <a:t>Some</a:t>
                      </a:r>
                      <a:r>
                        <a:rPr lang="en-US" sz="1400" baseline="0" dirty="0" smtClean="0"/>
                        <a:t> mail, emails, texts, reports</a:t>
                      </a:r>
                    </a:p>
                    <a:p>
                      <a:r>
                        <a:rPr lang="en-US" sz="1400" baseline="0" dirty="0" smtClean="0"/>
                        <a:t>Some meetings</a:t>
                      </a:r>
                    </a:p>
                    <a:p>
                      <a:r>
                        <a:rPr lang="en-US" sz="1400" baseline="0" dirty="0" smtClean="0"/>
                        <a:t>Popular activities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T="34295" marB="34295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Box 4</a:t>
                      </a:r>
                    </a:p>
                    <a:p>
                      <a:r>
                        <a:rPr lang="en-US" sz="1400" u="sng" dirty="0" smtClean="0"/>
                        <a:t>Activities</a:t>
                      </a:r>
                      <a:r>
                        <a:rPr lang="en-US" sz="1400" dirty="0" smtClean="0"/>
                        <a:t>:</a:t>
                      </a:r>
                    </a:p>
                    <a:p>
                      <a:r>
                        <a:rPr lang="en-US" sz="1400" dirty="0" smtClean="0"/>
                        <a:t>Trivia, busy work</a:t>
                      </a:r>
                    </a:p>
                    <a:p>
                      <a:r>
                        <a:rPr lang="en-US" sz="1400" dirty="0" smtClean="0"/>
                        <a:t>Some mail, email, texts</a:t>
                      </a:r>
                    </a:p>
                    <a:p>
                      <a:r>
                        <a:rPr lang="en-US" sz="1400" dirty="0" smtClean="0"/>
                        <a:t>Some phone calls</a:t>
                      </a:r>
                    </a:p>
                    <a:p>
                      <a:r>
                        <a:rPr lang="en-US" sz="1400" dirty="0" smtClean="0"/>
                        <a:t>Time wasters</a:t>
                      </a:r>
                    </a:p>
                    <a:p>
                      <a:r>
                        <a:rPr lang="en-US" sz="1400" dirty="0" smtClean="0"/>
                        <a:t>Pleasant activities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T="34295" marB="342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6336" name="TextBox 4"/>
          <p:cNvSpPr txBox="1">
            <a:spLocks noChangeArrowheads="1"/>
          </p:cNvSpPr>
          <p:nvPr/>
        </p:nvSpPr>
        <p:spPr bwMode="auto">
          <a:xfrm rot="16200000">
            <a:off x="306387" y="3165475"/>
            <a:ext cx="1343025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+mn-lt"/>
              </a:rPr>
              <a:t>Not Important</a:t>
            </a:r>
          </a:p>
        </p:txBody>
      </p:sp>
      <p:sp>
        <p:nvSpPr>
          <p:cNvPr id="56337" name="TextBox 5"/>
          <p:cNvSpPr txBox="1">
            <a:spLocks noChangeArrowheads="1"/>
          </p:cNvSpPr>
          <p:nvPr/>
        </p:nvSpPr>
        <p:spPr bwMode="auto">
          <a:xfrm rot="16200000">
            <a:off x="511175" y="1846262"/>
            <a:ext cx="1252538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+mn-lt"/>
              </a:rPr>
              <a:t>Important</a:t>
            </a:r>
          </a:p>
        </p:txBody>
      </p:sp>
      <p:sp>
        <p:nvSpPr>
          <p:cNvPr id="50194" name="TextBox 4"/>
          <p:cNvSpPr txBox="1">
            <a:spLocks noChangeArrowheads="1"/>
          </p:cNvSpPr>
          <p:nvPr/>
        </p:nvSpPr>
        <p:spPr bwMode="auto">
          <a:xfrm>
            <a:off x="76200" y="-114300"/>
            <a:ext cx="89122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How to Prioritize Work </a:t>
            </a:r>
            <a:endParaRPr lang="en-US" altLang="en-US" sz="3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and Evaluate </a:t>
            </a:r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</a:rPr>
              <a:t>Priorities</a:t>
            </a:r>
          </a:p>
        </p:txBody>
      </p:sp>
      <p:sp>
        <p:nvSpPr>
          <p:cNvPr id="55315" name="TextBox 5"/>
          <p:cNvSpPr txBox="1">
            <a:spLocks noChangeArrowheads="1"/>
          </p:cNvSpPr>
          <p:nvPr/>
        </p:nvSpPr>
        <p:spPr bwMode="auto">
          <a:xfrm>
            <a:off x="7360538" y="4476750"/>
            <a:ext cx="1707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sz="1200" dirty="0" smtClean="0">
                <a:latin typeface="+mn-lt"/>
              </a:rPr>
              <a:t>Franklin Covey, Inc</a:t>
            </a:r>
            <a:r>
              <a:rPr lang="en-US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540457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09612" y="1428750"/>
          <a:ext cx="5005388" cy="3247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2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239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Urgent</a:t>
                      </a:r>
                      <a:endParaRPr lang="en-US" sz="1300" dirty="0"/>
                    </a:p>
                  </a:txBody>
                  <a:tcPr marL="84994" marR="84994" marT="31871" marB="31871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Not Urgent</a:t>
                      </a:r>
                      <a:endParaRPr lang="en-US" sz="1300" dirty="0"/>
                    </a:p>
                  </a:txBody>
                  <a:tcPr marL="84994" marR="84994" marT="31871" marB="3187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314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Box 1</a:t>
                      </a:r>
                    </a:p>
                    <a:p>
                      <a:endParaRPr lang="en-US" sz="1100" u="sng" dirty="0" smtClean="0"/>
                    </a:p>
                    <a:p>
                      <a:pPr marL="0" indent="0"/>
                      <a:r>
                        <a:rPr lang="en-US" sz="1400" baseline="0" dirty="0" smtClean="0"/>
                        <a:t>  </a:t>
                      </a:r>
                      <a:r>
                        <a:rPr lang="en-US" sz="2400" baseline="0" dirty="0" smtClean="0"/>
                        <a:t>Focus On </a:t>
                      </a:r>
                    </a:p>
                    <a:p>
                      <a:pPr marL="0" indent="0"/>
                      <a:r>
                        <a:rPr lang="en-US" sz="2400" baseline="0" dirty="0" smtClean="0"/>
                        <a:t>  and DO</a:t>
                      </a:r>
                      <a:endParaRPr lang="en-US" sz="2400" b="1" dirty="0"/>
                    </a:p>
                  </a:txBody>
                  <a:tcPr marL="84994" marR="84994" marT="31871" marB="31871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Box 2</a:t>
                      </a:r>
                    </a:p>
                    <a:p>
                      <a:endParaRPr lang="en-US" sz="1100" baseline="0" dirty="0" smtClean="0"/>
                    </a:p>
                    <a:p>
                      <a:r>
                        <a:rPr lang="en-US" sz="1400" baseline="0" dirty="0" smtClean="0"/>
                        <a:t>  </a:t>
                      </a:r>
                      <a:r>
                        <a:rPr lang="en-US" sz="1600" baseline="0" dirty="0" smtClean="0"/>
                        <a:t>Focus On and Plan,</a:t>
                      </a:r>
                    </a:p>
                    <a:p>
                      <a:r>
                        <a:rPr lang="en-US" sz="1600" baseline="0" dirty="0" smtClean="0"/>
                        <a:t>     Delegate, Defer</a:t>
                      </a:r>
                    </a:p>
                    <a:p>
                      <a:endParaRPr lang="en-US" sz="1200" baseline="0" dirty="0" smtClean="0"/>
                    </a:p>
                    <a:p>
                      <a:endParaRPr lang="en-US" sz="1200" baseline="0" dirty="0" smtClean="0"/>
                    </a:p>
                    <a:p>
                      <a:endParaRPr lang="en-US" sz="1100" dirty="0"/>
                    </a:p>
                  </a:txBody>
                  <a:tcPr marL="84994" marR="84994" marT="31871" marB="3187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758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Box 3</a:t>
                      </a:r>
                    </a:p>
                    <a:p>
                      <a:endParaRPr lang="en-US" sz="1100" dirty="0" smtClean="0"/>
                    </a:p>
                    <a:p>
                      <a:r>
                        <a:rPr lang="en-US" sz="1400" dirty="0" smtClean="0"/>
                        <a:t>     </a:t>
                      </a:r>
                      <a:r>
                        <a:rPr lang="en-US" sz="1600" dirty="0" smtClean="0"/>
                        <a:t>Challenge</a:t>
                      </a:r>
                      <a:r>
                        <a:rPr lang="en-US" sz="1600" baseline="0" dirty="0" smtClean="0"/>
                        <a:t> and </a:t>
                      </a:r>
                    </a:p>
                    <a:p>
                      <a:r>
                        <a:rPr lang="en-US" sz="1600" baseline="0" dirty="0" smtClean="0"/>
                        <a:t>     Delegate</a:t>
                      </a:r>
                      <a:endParaRPr lang="en-US" sz="1600" b="1" dirty="0" smtClean="0"/>
                    </a:p>
                  </a:txBody>
                  <a:tcPr marL="84994" marR="84994" marT="31871" marB="31871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Box 4</a:t>
                      </a:r>
                    </a:p>
                    <a:p>
                      <a:endParaRPr lang="en-US" sz="1100" dirty="0" smtClean="0"/>
                    </a:p>
                    <a:p>
                      <a:r>
                        <a:rPr lang="en-US" sz="1400" dirty="0" smtClean="0"/>
                        <a:t>     </a:t>
                      </a:r>
                      <a:r>
                        <a:rPr lang="en-US" sz="2800" dirty="0" smtClean="0"/>
                        <a:t>Eliminate</a:t>
                      </a:r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/>
                    </a:p>
                  </a:txBody>
                  <a:tcPr marL="84994" marR="84994" marT="31871" marB="3187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360" name="TextBox 4"/>
          <p:cNvSpPr txBox="1">
            <a:spLocks noChangeArrowheads="1"/>
          </p:cNvSpPr>
          <p:nvPr/>
        </p:nvSpPr>
        <p:spPr bwMode="auto">
          <a:xfrm rot="16200000">
            <a:off x="-379260" y="3439291"/>
            <a:ext cx="1343025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+mn-lt"/>
              </a:rPr>
              <a:t>Not Important</a:t>
            </a:r>
          </a:p>
        </p:txBody>
      </p:sp>
      <p:sp>
        <p:nvSpPr>
          <p:cNvPr id="57361" name="TextBox 5"/>
          <p:cNvSpPr txBox="1">
            <a:spLocks noChangeArrowheads="1"/>
          </p:cNvSpPr>
          <p:nvPr/>
        </p:nvSpPr>
        <p:spPr bwMode="auto">
          <a:xfrm rot="16200000">
            <a:off x="-156216" y="2033559"/>
            <a:ext cx="1235075" cy="3381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latin typeface="+mn-lt"/>
              </a:rPr>
              <a:t>Important</a:t>
            </a:r>
          </a:p>
        </p:txBody>
      </p:sp>
      <p:sp>
        <p:nvSpPr>
          <p:cNvPr id="51218" name="TextBox 4"/>
          <p:cNvSpPr txBox="1">
            <a:spLocks noChangeArrowheads="1"/>
          </p:cNvSpPr>
          <p:nvPr/>
        </p:nvSpPr>
        <p:spPr bwMode="auto">
          <a:xfrm>
            <a:off x="152401" y="22225"/>
            <a:ext cx="601979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tx1"/>
                </a:solidFill>
                <a:latin typeface="Calibri" panose="020F0502020204030204" pitchFamily="34" charset="0"/>
              </a:rPr>
              <a:t>After You Evaluate Your </a:t>
            </a:r>
            <a:br>
              <a:rPr lang="en-US" altLang="en-US" sz="40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4000" dirty="0">
                <a:solidFill>
                  <a:schemeClr val="tx1"/>
                </a:solidFill>
                <a:latin typeface="Calibri" panose="020F0502020204030204" pitchFamily="34" charset="0"/>
              </a:rPr>
              <a:t>Time &amp; Activities: FIX IT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6600" y="4400550"/>
            <a:ext cx="1973263" cy="307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400" dirty="0">
                <a:latin typeface="+mn-lt"/>
              </a:rPr>
              <a:t>Franklin Covey, Inc.</a:t>
            </a:r>
          </a:p>
        </p:txBody>
      </p:sp>
      <p:pic>
        <p:nvPicPr>
          <p:cNvPr id="7" name="Picture 3" descr="LinchpinGraphi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7"/>
          <a:stretch/>
        </p:blipFill>
        <p:spPr bwMode="auto">
          <a:xfrm>
            <a:off x="5870269" y="1047750"/>
            <a:ext cx="3273731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24397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2438400" y="4054475"/>
            <a:ext cx="22590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Nancy J. Brown, MD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Chair of the Department of Medicine, Vanderbilt University</a:t>
            </a:r>
          </a:p>
        </p:txBody>
      </p:sp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4970752" y="4050030"/>
            <a:ext cx="1916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Katrina Armstrong, MD, MSCE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Head and Physician-in-Chief, Department of Medicine, Massachusetts General Hospital</a:t>
            </a: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8" r="19341"/>
          <a:stretch/>
        </p:blipFill>
        <p:spPr bwMode="auto">
          <a:xfrm>
            <a:off x="4983808" y="2495550"/>
            <a:ext cx="1492301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5114" b="38957"/>
          <a:stretch/>
        </p:blipFill>
        <p:spPr bwMode="auto">
          <a:xfrm>
            <a:off x="83608" y="1971586"/>
            <a:ext cx="1719993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11"/>
          <p:cNvSpPr txBox="1">
            <a:spLocks noChangeArrowheads="1"/>
          </p:cNvSpPr>
          <p:nvPr/>
        </p:nvSpPr>
        <p:spPr bwMode="auto">
          <a:xfrm>
            <a:off x="35000" y="3526066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Wendy Levinson, MD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Chair of Medicine, University of Toronto</a:t>
            </a:r>
          </a:p>
        </p:txBody>
      </p:sp>
      <p:pic>
        <p:nvPicPr>
          <p:cNvPr id="28679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8818" b="21057"/>
          <a:stretch/>
        </p:blipFill>
        <p:spPr bwMode="auto">
          <a:xfrm>
            <a:off x="7671072" y="1971586"/>
            <a:ext cx="1403814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13"/>
          <p:cNvSpPr txBox="1">
            <a:spLocks noChangeArrowheads="1"/>
          </p:cNvSpPr>
          <p:nvPr/>
        </p:nvSpPr>
        <p:spPr bwMode="auto">
          <a:xfrm>
            <a:off x="6886865" y="3513440"/>
            <a:ext cx="22571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Mary E. </a:t>
            </a:r>
            <a:r>
              <a:rPr lang="en-US" altLang="en-US" sz="900" b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Klotman</a:t>
            </a:r>
            <a:r>
              <a:rPr lang="en-US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MD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Dean, </a:t>
            </a:r>
            <a:r>
              <a:rPr lang="en-US" altLang="en-US" sz="9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Duke </a:t>
            </a:r>
            <a:r>
              <a:rPr lang="en-US" altLang="en-US" sz="9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University School  of Medicine</a:t>
            </a:r>
            <a:endParaRPr lang="en-US" altLang="en-US" sz="9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681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1"/>
          <a:stretch/>
        </p:blipFill>
        <p:spPr bwMode="auto">
          <a:xfrm>
            <a:off x="2475390" y="2495550"/>
            <a:ext cx="1558123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TextBox 11"/>
          <p:cNvSpPr txBox="1">
            <a:spLocks noChangeArrowheads="1"/>
          </p:cNvSpPr>
          <p:nvPr/>
        </p:nvSpPr>
        <p:spPr bwMode="auto">
          <a:xfrm>
            <a:off x="1682093" y="22723"/>
            <a:ext cx="133944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Dr. Rita Levi-Montalcini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Nobel Prize in Physiology or Medicine in 1986, Professor Washington University</a:t>
            </a:r>
          </a:p>
        </p:txBody>
      </p:sp>
      <p:pic>
        <p:nvPicPr>
          <p:cNvPr id="28685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923"/>
          <a:stretch/>
        </p:blipFill>
        <p:spPr bwMode="auto">
          <a:xfrm>
            <a:off x="83608" y="86028"/>
            <a:ext cx="1598485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3"/>
          <a:stretch/>
        </p:blipFill>
        <p:spPr bwMode="auto">
          <a:xfrm>
            <a:off x="7620000" y="86028"/>
            <a:ext cx="1454886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7" name="TextBox 9"/>
          <p:cNvSpPr txBox="1">
            <a:spLocks noChangeArrowheads="1"/>
          </p:cNvSpPr>
          <p:nvPr/>
        </p:nvSpPr>
        <p:spPr bwMode="auto">
          <a:xfrm>
            <a:off x="5715000" y="92082"/>
            <a:ext cx="1865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Dr. </a:t>
            </a:r>
            <a:r>
              <a:rPr lang="en-US" altLang="en-US" sz="900" b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Gerty</a:t>
            </a:r>
            <a:r>
              <a:rPr lang="en-US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Cori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Nobel Prize in Physiology or Medicine in 1947, Professor Washington University</a:t>
            </a:r>
          </a:p>
        </p:txBody>
      </p:sp>
      <p:sp>
        <p:nvSpPr>
          <p:cNvPr id="28688" name="TextBox 1"/>
          <p:cNvSpPr txBox="1">
            <a:spLocks noChangeArrowheads="1"/>
          </p:cNvSpPr>
          <p:nvPr/>
        </p:nvSpPr>
        <p:spPr bwMode="auto">
          <a:xfrm>
            <a:off x="3794893" y="1657350"/>
            <a:ext cx="205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Patricia A. </a:t>
            </a:r>
            <a:r>
              <a:rPr lang="en-US" altLang="en-US" sz="900" b="1" dirty="0" err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Gabow</a:t>
            </a:r>
            <a:r>
              <a:rPr lang="en-US" altLang="en-US" sz="900" b="1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MD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Robert Wood Johnson Foundation Board of Directors, former CEO of Denver Health and Hospital Authority</a:t>
            </a:r>
          </a:p>
        </p:txBody>
      </p:sp>
      <p:pic>
        <p:nvPicPr>
          <p:cNvPr id="2868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966" y="150814"/>
            <a:ext cx="1442068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38761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rot="16200000" flipH="1">
            <a:off x="2986683" y="2716412"/>
            <a:ext cx="3448050" cy="27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171700" y="2552700"/>
            <a:ext cx="5074444" cy="8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4196797" y="509458"/>
            <a:ext cx="1058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Direct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3846827" y="4288981"/>
            <a:ext cx="19686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Indirect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 rot="5400000">
            <a:off x="7691498" y="2210179"/>
            <a:ext cx="1535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Sensitive</a:t>
            </a:r>
          </a:p>
        </p:txBody>
      </p:sp>
      <p:sp>
        <p:nvSpPr>
          <p:cNvPr id="21511" name="TextBox 8"/>
          <p:cNvSpPr txBox="1">
            <a:spLocks noChangeArrowheads="1"/>
          </p:cNvSpPr>
          <p:nvPr/>
        </p:nvSpPr>
        <p:spPr bwMode="auto">
          <a:xfrm rot="-5400000">
            <a:off x="399998" y="2292104"/>
            <a:ext cx="1774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Insensitive</a:t>
            </a:r>
          </a:p>
        </p:txBody>
      </p:sp>
      <p:sp>
        <p:nvSpPr>
          <p:cNvPr id="13320" name="TextBox 13"/>
          <p:cNvSpPr txBox="1">
            <a:spLocks noChangeArrowheads="1"/>
          </p:cNvSpPr>
          <p:nvPr/>
        </p:nvSpPr>
        <p:spPr bwMode="auto">
          <a:xfrm>
            <a:off x="1347522" y="605530"/>
            <a:ext cx="10439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3A81B9"/>
                </a:solidFill>
                <a:latin typeface="Arial" panose="020B0604020202020204" pitchFamily="34" charset="0"/>
              </a:rPr>
              <a:t>Q1</a:t>
            </a:r>
            <a:endParaRPr lang="en-US" altLang="en-US" sz="1400" dirty="0">
              <a:solidFill>
                <a:srgbClr val="3A81B9"/>
              </a:solidFill>
              <a:latin typeface="Arial" panose="020B0604020202020204" pitchFamily="34" charset="0"/>
            </a:endParaRPr>
          </a:p>
        </p:txBody>
      </p:sp>
      <p:sp>
        <p:nvSpPr>
          <p:cNvPr id="13321" name="TextBox 14"/>
          <p:cNvSpPr txBox="1">
            <a:spLocks noChangeArrowheads="1"/>
          </p:cNvSpPr>
          <p:nvPr/>
        </p:nvSpPr>
        <p:spPr bwMode="auto">
          <a:xfrm>
            <a:off x="5613723" y="544414"/>
            <a:ext cx="7209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3A81B9"/>
                </a:solidFill>
                <a:latin typeface="Arial" panose="020B0604020202020204" pitchFamily="34" charset="0"/>
              </a:rPr>
              <a:t>Q4</a:t>
            </a:r>
            <a:endParaRPr lang="en-US" altLang="en-US" sz="1400" dirty="0">
              <a:solidFill>
                <a:srgbClr val="3A81B9"/>
              </a:solidFill>
              <a:latin typeface="Arial" panose="020B0604020202020204" pitchFamily="34" charset="0"/>
            </a:endParaRPr>
          </a:p>
        </p:txBody>
      </p:sp>
      <p:sp>
        <p:nvSpPr>
          <p:cNvPr id="13322" name="TextBox 15"/>
          <p:cNvSpPr txBox="1">
            <a:spLocks noChangeArrowheads="1"/>
          </p:cNvSpPr>
          <p:nvPr/>
        </p:nvSpPr>
        <p:spPr bwMode="auto">
          <a:xfrm>
            <a:off x="1558568" y="2499271"/>
            <a:ext cx="6639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3A81B9"/>
                </a:solidFill>
                <a:latin typeface="Arial" panose="020B0604020202020204" pitchFamily="34" charset="0"/>
              </a:rPr>
              <a:t>Q2</a:t>
            </a:r>
            <a:endParaRPr lang="en-US" altLang="en-US" sz="1400" dirty="0">
              <a:solidFill>
                <a:srgbClr val="3A81B9"/>
              </a:solidFill>
              <a:latin typeface="Arial" panose="020B0604020202020204" pitchFamily="34" charset="0"/>
            </a:endParaRPr>
          </a:p>
        </p:txBody>
      </p:sp>
      <p:sp>
        <p:nvSpPr>
          <p:cNvPr id="13323" name="TextBox 16"/>
          <p:cNvSpPr txBox="1">
            <a:spLocks noChangeArrowheads="1"/>
          </p:cNvSpPr>
          <p:nvPr/>
        </p:nvSpPr>
        <p:spPr bwMode="auto">
          <a:xfrm>
            <a:off x="5470114" y="2644079"/>
            <a:ext cx="819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3A81B9"/>
                </a:solidFill>
                <a:latin typeface="Arial" panose="020B0604020202020204" pitchFamily="34" charset="0"/>
              </a:rPr>
              <a:t>Q3</a:t>
            </a:r>
            <a:endParaRPr lang="en-US" altLang="en-US" sz="1400" dirty="0">
              <a:solidFill>
                <a:srgbClr val="3A81B9"/>
              </a:solidFill>
              <a:latin typeface="Arial" panose="020B0604020202020204" pitchFamily="34" charset="0"/>
            </a:endParaRPr>
          </a:p>
        </p:txBody>
      </p:sp>
      <p:sp>
        <p:nvSpPr>
          <p:cNvPr id="13324" name="Rectangle 17"/>
          <p:cNvSpPr>
            <a:spLocks noChangeArrowheads="1"/>
          </p:cNvSpPr>
          <p:nvPr/>
        </p:nvSpPr>
        <p:spPr bwMode="auto">
          <a:xfrm>
            <a:off x="2084785" y="684433"/>
            <a:ext cx="1416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27822"/>
                </a:solidFill>
                <a:latin typeface="Arial" panose="020B0604020202020204" pitchFamily="34" charset="0"/>
              </a:rPr>
              <a:t>Tell &amp; Do</a:t>
            </a:r>
          </a:p>
        </p:txBody>
      </p:sp>
      <p:sp>
        <p:nvSpPr>
          <p:cNvPr id="13326" name="Rectangle 19"/>
          <p:cNvSpPr>
            <a:spLocks noChangeArrowheads="1"/>
          </p:cNvSpPr>
          <p:nvPr/>
        </p:nvSpPr>
        <p:spPr bwMode="auto">
          <a:xfrm>
            <a:off x="6205418" y="2667000"/>
            <a:ext cx="21003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27822"/>
                </a:solidFill>
                <a:latin typeface="Arial" panose="020B0604020202020204" pitchFamily="34" charset="0"/>
              </a:rPr>
              <a:t>Let’s Be Pals</a:t>
            </a:r>
          </a:p>
        </p:txBody>
      </p:sp>
      <p:sp>
        <p:nvSpPr>
          <p:cNvPr id="13327" name="Rectangle 20"/>
          <p:cNvSpPr>
            <a:spLocks noChangeArrowheads="1"/>
          </p:cNvSpPr>
          <p:nvPr/>
        </p:nvSpPr>
        <p:spPr bwMode="auto">
          <a:xfrm>
            <a:off x="6289367" y="636747"/>
            <a:ext cx="2946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27822"/>
                </a:solidFill>
                <a:latin typeface="Arial" panose="020B0604020202020204" pitchFamily="34" charset="0"/>
              </a:rPr>
              <a:t>Challenge &amp; Motivate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08535" y="1103875"/>
            <a:ext cx="15548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Style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 My way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Top down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Need to win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15036" y="1077496"/>
            <a:ext cx="1749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Personal Dimensions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Aggressive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Demanding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Close-mined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92938" y="1817372"/>
            <a:ext cx="1830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Performance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Decisions made alone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Edicts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New ideas discouraged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659671" y="2904895"/>
            <a:ext cx="10502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Style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Status quo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By the book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845954" y="2874044"/>
            <a:ext cx="1749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Personal Dimensions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Aloof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Unresponsive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Cautious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101844" y="3687523"/>
            <a:ext cx="19210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Performance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Postpone decisions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Loose control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New ideas rejected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794971" y="1006492"/>
            <a:ext cx="15087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Style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Involvement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Best way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Challenges &amp; risks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459477" y="1067195"/>
            <a:ext cx="1749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Personal Dimensions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Forceful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Open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Inquiring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331733" y="1788001"/>
            <a:ext cx="27446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Performance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Decision with input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Clear control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New ideas evaluated/accepted/credit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907449" y="3130824"/>
            <a:ext cx="14157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Style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Popular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Seek acceptance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334666" y="3163899"/>
            <a:ext cx="17491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Personal Dimensions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 smtClean="0">
                <a:latin typeface="Arial" panose="020B0604020202020204" pitchFamily="34" charset="0"/>
              </a:rPr>
              <a:t>Over-agreeable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Compromises quickly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701633" y="3779855"/>
            <a:ext cx="23775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 dirty="0">
                <a:latin typeface="Arial" panose="020B0604020202020204" pitchFamily="34" charset="0"/>
              </a:rPr>
              <a:t>Performance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Popular decision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Unclear delegation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200" dirty="0">
                <a:latin typeface="Arial" panose="020B0604020202020204" pitchFamily="34" charset="0"/>
              </a:rPr>
              <a:t>New ideas accepted/do nothing</a:t>
            </a:r>
          </a:p>
        </p:txBody>
      </p:sp>
      <p:sp>
        <p:nvSpPr>
          <p:cNvPr id="21532" name="TextBox 28"/>
          <p:cNvSpPr txBox="1">
            <a:spLocks noChangeArrowheads="1"/>
          </p:cNvSpPr>
          <p:nvPr/>
        </p:nvSpPr>
        <p:spPr bwMode="auto">
          <a:xfrm>
            <a:off x="0" y="4400550"/>
            <a:ext cx="212109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 i="1" dirty="0">
                <a:latin typeface="Arial" panose="020B0604020202020204" pitchFamily="34" charset="0"/>
              </a:rPr>
              <a:t>Psychological Associates</a:t>
            </a:r>
          </a:p>
        </p:txBody>
      </p:sp>
      <p:sp>
        <p:nvSpPr>
          <p:cNvPr id="28701" name="TextBox 28"/>
          <p:cNvSpPr txBox="1">
            <a:spLocks noChangeArrowheads="1"/>
          </p:cNvSpPr>
          <p:nvPr/>
        </p:nvSpPr>
        <p:spPr bwMode="auto">
          <a:xfrm>
            <a:off x="2084785" y="-19050"/>
            <a:ext cx="515089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000" b="1" dirty="0">
                <a:latin typeface="Calibri" panose="020F0502020204030204" pitchFamily="34" charset="0"/>
                <a:cs typeface="Arial" charset="0"/>
              </a:rPr>
              <a:t>Leadership Styles and Qualities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121092" y="2585522"/>
            <a:ext cx="2495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>
                <a:solidFill>
                  <a:srgbClr val="F27822"/>
                </a:solidFill>
                <a:latin typeface="Arial" panose="020B0604020202020204" pitchFamily="34" charset="0"/>
              </a:rPr>
              <a:t>Don’t Rock the Boat</a:t>
            </a:r>
          </a:p>
        </p:txBody>
      </p:sp>
    </p:spTree>
    <p:extLst>
      <p:ext uri="{BB962C8B-B14F-4D97-AF65-F5344CB8AC3E}">
        <p14:creationId xmlns:p14="http://schemas.microsoft.com/office/powerpoint/2010/main" val="31517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2286000" y="704850"/>
          <a:ext cx="4572000" cy="386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Up Arrow 2"/>
          <p:cNvSpPr/>
          <p:nvPr/>
        </p:nvSpPr>
        <p:spPr>
          <a:xfrm>
            <a:off x="6042422" y="812007"/>
            <a:ext cx="965597" cy="3636169"/>
          </a:xfrm>
          <a:prstGeom prst="upArrow">
            <a:avLst/>
          </a:prstGeom>
          <a:solidFill>
            <a:srgbClr val="3A81B9"/>
          </a:solidFill>
          <a:ln>
            <a:solidFill>
              <a:srgbClr val="F278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1513285" y="1073944"/>
            <a:ext cx="248818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chemeClr val="tx2"/>
                </a:solidFill>
                <a:latin typeface="Arial" panose="020B0604020202020204" pitchFamily="34" charset="0"/>
              </a:rPr>
              <a:t>Leadership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01729" y="1137048"/>
            <a:ext cx="595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Q4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292204" y="1958579"/>
            <a:ext cx="595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Q1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64819" y="2905125"/>
            <a:ext cx="595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Q3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64819" y="3880248"/>
            <a:ext cx="595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Q2</a:t>
            </a:r>
          </a:p>
        </p:txBody>
      </p:sp>
      <p:sp>
        <p:nvSpPr>
          <p:cNvPr id="29705" name="TextBox 9"/>
          <p:cNvSpPr txBox="1">
            <a:spLocks noChangeArrowheads="1"/>
          </p:cNvSpPr>
          <p:nvPr/>
        </p:nvSpPr>
        <p:spPr bwMode="auto">
          <a:xfrm>
            <a:off x="1983581" y="57150"/>
            <a:ext cx="52232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000" dirty="0">
                <a:latin typeface="Calibri" panose="020F0502020204030204" pitchFamily="34" charset="0"/>
                <a:cs typeface="Arial" charset="0"/>
              </a:rPr>
              <a:t>Distribution of Leadership Styles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0" y="4400550"/>
            <a:ext cx="250864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 dirty="0">
                <a:latin typeface="Arial" panose="020B0604020202020204" pitchFamily="34" charset="0"/>
              </a:rPr>
              <a:t>Psychological  Associates</a:t>
            </a:r>
          </a:p>
        </p:txBody>
      </p:sp>
    </p:spTree>
    <p:extLst>
      <p:ext uri="{BB962C8B-B14F-4D97-AF65-F5344CB8AC3E}">
        <p14:creationId xmlns:p14="http://schemas.microsoft.com/office/powerpoint/2010/main" val="351972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57150"/>
            <a:ext cx="5603820" cy="4572000"/>
            <a:chOff x="1770090" y="133350"/>
            <a:chExt cx="5603820" cy="4572000"/>
          </a:xfrm>
        </p:grpSpPr>
        <p:sp>
          <p:nvSpPr>
            <p:cNvPr id="3" name="Oval 2"/>
            <p:cNvSpPr/>
            <p:nvPr/>
          </p:nvSpPr>
          <p:spPr bwMode="auto">
            <a:xfrm>
              <a:off x="2286000" y="133350"/>
              <a:ext cx="4572000" cy="4572000"/>
            </a:xfrm>
            <a:prstGeom prst="ellipse">
              <a:avLst/>
            </a:prstGeom>
            <a:noFill/>
            <a:ln w="9525" cap="flat" cmpd="sng" algn="ctr">
              <a:solidFill>
                <a:srgbClr val="B393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effectLst/>
                <a:latin typeface="Georgia" pitchFamily="-111" charset="0"/>
                <a:ea typeface="Osaka" pitchFamily="-111" charset="-128"/>
                <a:cs typeface="Osaka" pitchFamily="-111" charset="-128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EA91E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770090" y="438150"/>
              <a:ext cx="5603820" cy="3985406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 bwMode="auto">
            <a:xfrm flipV="1">
              <a:off x="6172200" y="1276350"/>
              <a:ext cx="381000" cy="2286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B393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flipH="1" flipV="1">
              <a:off x="2590800" y="1276350"/>
              <a:ext cx="381000" cy="2286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B393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>
              <a:stCxn id="3" idx="4"/>
            </p:cNvCxnSpPr>
            <p:nvPr/>
          </p:nvCxnSpPr>
          <p:spPr bwMode="auto">
            <a:xfrm flipV="1">
              <a:off x="4572000" y="4309256"/>
              <a:ext cx="0" cy="396094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B3934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 rot="260550">
              <a:off x="3350280" y="422774"/>
              <a:ext cx="2704217" cy="108366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US" b="1" spc="600" dirty="0" smtClean="0">
                  <a:latin typeface="Calibri" panose="020F0502020204030204" pitchFamily="34" charset="0"/>
                </a:rPr>
                <a:t>  Trial and Error</a:t>
              </a:r>
              <a:endParaRPr lang="en-US" b="1" spc="600" dirty="0">
                <a:latin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7544528">
              <a:off x="4981128" y="2620330"/>
              <a:ext cx="1988195" cy="111481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en-US" b="1" spc="600" dirty="0" smtClean="0">
                  <a:latin typeface="Calibri" panose="020F0502020204030204" pitchFamily="34" charset="0"/>
                </a:rPr>
                <a:t>  Education</a:t>
              </a:r>
              <a:endParaRPr lang="en-US" b="1" spc="600" dirty="0">
                <a:latin typeface="Calibri" panose="020F050202020403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3675526">
              <a:off x="1937187" y="2937566"/>
              <a:ext cx="2381090" cy="77187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en-US" b="1" spc="600" dirty="0" smtClean="0">
                  <a:latin typeface="Calibri" panose="020F0502020204030204" pitchFamily="34" charset="0"/>
                </a:rPr>
                <a:t>Observation</a:t>
              </a:r>
              <a:endParaRPr lang="en-US" b="1" spc="600" dirty="0">
                <a:latin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9188618">
              <a:off x="3922122" y="736981"/>
              <a:ext cx="13847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Job Experience</a:t>
              </a:r>
              <a:endPara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20393158">
              <a:off x="4390977" y="1425433"/>
              <a:ext cx="13847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Job Assignments</a:t>
              </a:r>
              <a:endPara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961249">
              <a:off x="3346233" y="1459512"/>
              <a:ext cx="1384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Hardships</a:t>
              </a:r>
              <a:endPara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926188">
              <a:off x="4731682" y="2943730"/>
              <a:ext cx="14786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Formal Education</a:t>
              </a:r>
              <a:endPara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20486252">
              <a:off x="5052001" y="2050763"/>
              <a:ext cx="13847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Formal Training</a:t>
              </a:r>
              <a:endPara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21192800">
              <a:off x="2819280" y="2444484"/>
              <a:ext cx="19943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Role Models (Exemplars)</a:t>
              </a:r>
              <a:endPara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1050283">
              <a:off x="2850869" y="1999071"/>
              <a:ext cx="1384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Relationships</a:t>
              </a:r>
              <a:endPara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20288935">
              <a:off x="3146320" y="3200215"/>
              <a:ext cx="13847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</a:rPr>
                <a:t>Bad Examples</a:t>
              </a:r>
              <a:endPara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7" name="Title 2"/>
          <p:cNvSpPr txBox="1">
            <a:spLocks/>
          </p:cNvSpPr>
          <p:nvPr/>
        </p:nvSpPr>
        <p:spPr>
          <a:xfrm>
            <a:off x="5105400" y="57150"/>
            <a:ext cx="3962400" cy="1219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Georgia" pitchFamily="-111" charset="0"/>
                <a:ea typeface="Osaka" pitchFamily="-111" charset="-128"/>
                <a:cs typeface="Osaka" pitchFamily="-111" charset="-128"/>
              </a:defRPr>
            </a:lvl9pPr>
          </a:lstStyle>
          <a:p>
            <a:r>
              <a:rPr lang="en-US" sz="40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Opportunities for Learning to Lead</a:t>
            </a:r>
            <a:endParaRPr lang="en-US" sz="4000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20" y="1392551"/>
            <a:ext cx="2902777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" y="0"/>
            <a:ext cx="8153400" cy="6286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Ten Commitments of Leadership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118110" y="590548"/>
          <a:ext cx="8907780" cy="4114207"/>
        </p:xfrm>
        <a:graphic>
          <a:graphicData uri="http://schemas.openxmlformats.org/drawingml/2006/table">
            <a:tbl>
              <a:tblPr firstRow="1" bandRow="1"/>
              <a:tblGrid>
                <a:gridCol w="2583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9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rgbClr val="FFFFFF"/>
                          </a:solidFill>
                        </a:rPr>
                        <a:t>PRACTICES</a:t>
                      </a:r>
                      <a:endParaRPr lang="en-US" sz="20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782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 smtClean="0">
                          <a:solidFill>
                            <a:srgbClr val="FFFFFF"/>
                          </a:solidFill>
                        </a:rPr>
                        <a:t>COMMITMENTS</a:t>
                      </a:r>
                      <a:endParaRPr lang="en-US" sz="20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78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8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b="1" dirty="0" smtClean="0"/>
                        <a:t>Challenging the Process</a:t>
                      </a:r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1B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i="1" dirty="0" smtClean="0"/>
                        <a:t>1. Search out</a:t>
                      </a:r>
                      <a:r>
                        <a:rPr lang="en-US" sz="1400" i="0" baseline="0" dirty="0" smtClean="0"/>
                        <a:t> challenging opportunities to change, grow, innovate, and improve.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1B9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8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i="1" dirty="0" smtClean="0"/>
                        <a:t>2. Experiment</a:t>
                      </a:r>
                      <a:r>
                        <a:rPr lang="en-US" sz="1400" i="0" dirty="0" smtClean="0"/>
                        <a:t>, take risks, and learn from the accompanying mistakes.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8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Inspiring a Shared Vision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1B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i="1" dirty="0" smtClean="0"/>
                        <a:t>3. Envision</a:t>
                      </a:r>
                      <a:r>
                        <a:rPr lang="en-US" sz="1400" i="0" dirty="0" smtClean="0"/>
                        <a:t> an uplifting</a:t>
                      </a:r>
                      <a:r>
                        <a:rPr lang="en-US" sz="1400" i="0" baseline="0" dirty="0" smtClean="0"/>
                        <a:t> and ennobling future.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1B9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07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i="1" dirty="0" smtClean="0"/>
                        <a:t>4. Enlist</a:t>
                      </a:r>
                      <a:r>
                        <a:rPr lang="en-US" sz="1400" i="0" baseline="0" dirty="0" smtClean="0"/>
                        <a:t> others in a common vision by appealing to their values, interests, hopes, and dreams.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8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Enabling Others to Act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1B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i="1" dirty="0" smtClean="0"/>
                        <a:t>5. Foster</a:t>
                      </a:r>
                      <a:r>
                        <a:rPr lang="en-US" sz="1400" i="0" dirty="0" smtClean="0"/>
                        <a:t> collaboration by promoting</a:t>
                      </a:r>
                      <a:r>
                        <a:rPr lang="en-US" sz="1400" i="0" baseline="0" dirty="0" smtClean="0"/>
                        <a:t> cooperative goals and building trust.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1B9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07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i="1" dirty="0" smtClean="0"/>
                        <a:t>6. Strengthen</a:t>
                      </a:r>
                      <a:r>
                        <a:rPr lang="en-US" sz="1400" i="0" baseline="0" dirty="0" smtClean="0"/>
                        <a:t> people by giving power away, providing choice, developing competence, assigning critical tasks, and offering visible support.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8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Modeling the Way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1B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i="1" dirty="0" smtClean="0"/>
                        <a:t>7. Set</a:t>
                      </a:r>
                      <a:r>
                        <a:rPr lang="en-US" sz="1400" i="0" baseline="0" dirty="0" smtClean="0"/>
                        <a:t> the example by behaving in ways that are consistent with shared values.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1B9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8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600" b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i="1" dirty="0" smtClean="0"/>
                        <a:t>8. Achieve</a:t>
                      </a:r>
                      <a:r>
                        <a:rPr lang="en-US" sz="1400" i="0" dirty="0" smtClean="0"/>
                        <a:t> small wins that promote consistent progress and build</a:t>
                      </a:r>
                      <a:r>
                        <a:rPr lang="en-US" sz="1400" i="0" baseline="0" dirty="0" smtClean="0"/>
                        <a:t> commitment.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45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Encouraging the Heart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1B9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i="1" dirty="0" smtClean="0"/>
                        <a:t>9. Recognize</a:t>
                      </a:r>
                      <a:r>
                        <a:rPr lang="en-US" sz="1400" i="0" dirty="0" smtClean="0"/>
                        <a:t> individual contributions</a:t>
                      </a:r>
                      <a:r>
                        <a:rPr lang="en-US" sz="1400" i="0" baseline="0" dirty="0" smtClean="0"/>
                        <a:t> to the success of every project.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A81B9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57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i="1" dirty="0" smtClean="0"/>
                        <a:t>10. Celebrate</a:t>
                      </a:r>
                      <a:r>
                        <a:rPr lang="en-US" sz="1400" i="0" baseline="0" dirty="0" smtClean="0"/>
                        <a:t> team accomplishments regularly.</a:t>
                      </a:r>
                      <a:endParaRPr lang="en-US" sz="1400" i="1" dirty="0"/>
                    </a:p>
                  </a:txBody>
                  <a:tcPr anchor="ctr">
                    <a:lnL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78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3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352550"/>
            <a:ext cx="8153400" cy="3067050"/>
          </a:xfrm>
        </p:spPr>
        <p:txBody>
          <a:bodyPr numCol="1"/>
          <a:lstStyle/>
          <a:p>
            <a:r>
              <a:rPr lang="en-US" sz="1800" dirty="0" smtClean="0"/>
              <a:t>Treat every job as an adventure.</a:t>
            </a:r>
          </a:p>
          <a:p>
            <a:r>
              <a:rPr lang="en-US" sz="1800" dirty="0" smtClean="0"/>
              <a:t>Treat every new assignment as a start-over, even if it isn’t.</a:t>
            </a:r>
          </a:p>
          <a:p>
            <a:r>
              <a:rPr lang="en-US" sz="1800" dirty="0" smtClean="0"/>
              <a:t>Question the status quo.</a:t>
            </a:r>
          </a:p>
          <a:p>
            <a:r>
              <a:rPr lang="en-US" sz="1800" dirty="0" smtClean="0"/>
              <a:t>Send people shopping for ideas.</a:t>
            </a:r>
          </a:p>
          <a:p>
            <a:r>
              <a:rPr lang="en-US" sz="1800" dirty="0" smtClean="0"/>
              <a:t>Put idea gathering on your own agenda.</a:t>
            </a:r>
          </a:p>
          <a:p>
            <a:r>
              <a:rPr lang="en-US" sz="1800" dirty="0" smtClean="0"/>
              <a:t>Go out and find something that needs fixing.</a:t>
            </a:r>
          </a:p>
          <a:p>
            <a:r>
              <a:rPr lang="en-US" sz="1800" dirty="0" smtClean="0"/>
              <a:t>Assign people to the opportunities.</a:t>
            </a:r>
          </a:p>
          <a:p>
            <a:r>
              <a:rPr lang="en-US" sz="1800" dirty="0" smtClean="0"/>
              <a:t>Renew your teams.</a:t>
            </a:r>
          </a:p>
          <a:p>
            <a:r>
              <a:rPr lang="en-US" sz="1800" dirty="0" smtClean="0"/>
              <a:t>Add adventure and fun to everyone’s work.</a:t>
            </a:r>
          </a:p>
          <a:p>
            <a:r>
              <a:rPr lang="en-US" sz="1800" dirty="0" smtClean="0"/>
              <a:t>Take a class; learn a new skill.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-19050"/>
            <a:ext cx="8153400" cy="1390650"/>
          </a:xfrm>
        </p:spPr>
        <p:txBody>
          <a:bodyPr/>
          <a:lstStyle/>
          <a:p>
            <a:pPr algn="ctr"/>
            <a:r>
              <a:rPr lang="en-US" u="sng" dirty="0" smtClean="0">
                <a:solidFill>
                  <a:schemeClr val="tx1"/>
                </a:solidFill>
              </a:rPr>
              <a:t>Commitment Number 1</a:t>
            </a:r>
            <a:br>
              <a:rPr lang="en-US" u="sng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Search Out Challenging Opportunities to Change, Grow, Innovate, and Improve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549" y="2266951"/>
            <a:ext cx="3097446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06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0774" y="1733550"/>
            <a:ext cx="8153400" cy="2895600"/>
          </a:xfrm>
        </p:spPr>
        <p:txBody>
          <a:bodyPr numCol="2"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 up little experiments.</a:t>
            </a:r>
          </a:p>
          <a:p>
            <a:r>
              <a:rPr lang="en-US" dirty="0" smtClean="0"/>
              <a:t>Make it safe for others to experiment.</a:t>
            </a:r>
          </a:p>
          <a:p>
            <a:r>
              <a:rPr lang="en-US" dirty="0" smtClean="0"/>
              <a:t>Eliminate fire-hosing.</a:t>
            </a:r>
          </a:p>
          <a:p>
            <a:r>
              <a:rPr lang="en-US" dirty="0" smtClean="0"/>
              <a:t>Work even with ideas that sound strange initially.</a:t>
            </a:r>
          </a:p>
          <a:p>
            <a:r>
              <a:rPr lang="en-US" dirty="0" smtClean="0"/>
              <a:t>Honor your risk takers.</a:t>
            </a:r>
          </a:p>
          <a:p>
            <a:r>
              <a:rPr lang="en-US" dirty="0" smtClean="0"/>
              <a:t>Debrief every failure as well as every success.</a:t>
            </a:r>
          </a:p>
          <a:p>
            <a:r>
              <a:rPr lang="en-US" dirty="0" smtClean="0"/>
              <a:t>Model risk taking.</a:t>
            </a:r>
          </a:p>
          <a:p>
            <a:r>
              <a:rPr lang="en-US" dirty="0" smtClean="0"/>
              <a:t>Encourage possibility thinking.</a:t>
            </a:r>
          </a:p>
          <a:p>
            <a:r>
              <a:rPr lang="en-US" dirty="0" smtClean="0"/>
              <a:t>Maximize opportunities for choice.</a:t>
            </a:r>
          </a:p>
          <a:p>
            <a:r>
              <a:rPr lang="en-US" dirty="0" smtClean="0"/>
              <a:t>Make formal clothing and titles optional.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-403891"/>
            <a:ext cx="9220200" cy="1390650"/>
          </a:xfrm>
        </p:spPr>
        <p:txBody>
          <a:bodyPr/>
          <a:lstStyle/>
          <a:p>
            <a:r>
              <a:rPr lang="en-US" u="sng" dirty="0" smtClean="0">
                <a:solidFill>
                  <a:schemeClr val="tx1"/>
                </a:solidFill>
              </a:rPr>
              <a:t>Commitment Number 2</a:t>
            </a:r>
            <a:br>
              <a:rPr lang="en-US" u="sng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Experiment, Take Risks, Learn from the Resulting Mistakes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86759"/>
            <a:ext cx="2987162" cy="1493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143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08960" y="819150"/>
            <a:ext cx="11125199" cy="3371850"/>
          </a:xfrm>
        </p:spPr>
        <p:txBody>
          <a:bodyPr/>
          <a:lstStyle/>
          <a:p>
            <a:r>
              <a:rPr lang="en-US" sz="1800" dirty="0" smtClean="0"/>
              <a:t>Capture the situation</a:t>
            </a:r>
          </a:p>
          <a:p>
            <a:r>
              <a:rPr lang="en-US" sz="1800" dirty="0" smtClean="0"/>
              <a:t>Describe the behavior</a:t>
            </a:r>
          </a:p>
          <a:p>
            <a:r>
              <a:rPr lang="en-US" sz="1800" dirty="0" smtClean="0"/>
              <a:t>Deliver the Impact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00400" y="-144289"/>
            <a:ext cx="5181600" cy="8001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Effective Feedback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08960" cy="4663440"/>
          </a:xfrm>
          <a:prstGeom prst="rect">
            <a:avLst/>
          </a:prstGeom>
        </p:spPr>
      </p:pic>
      <p:pic>
        <p:nvPicPr>
          <p:cNvPr id="5" name="Picture 6" descr="http://www.nobullyforme.ca/images/carto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2201" r="2000" b="5882"/>
          <a:stretch>
            <a:fillRect/>
          </a:stretch>
        </p:blipFill>
        <p:spPr bwMode="auto">
          <a:xfrm>
            <a:off x="5943600" y="1351504"/>
            <a:ext cx="3181350" cy="333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9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5350"/>
            <a:ext cx="8382000" cy="3371850"/>
          </a:xfrm>
        </p:spPr>
        <p:txBody>
          <a:bodyPr/>
          <a:lstStyle/>
          <a:p>
            <a:r>
              <a:rPr lang="en-US" dirty="0" smtClean="0"/>
              <a:t>Feedback judges individuals not actions</a:t>
            </a:r>
          </a:p>
          <a:p>
            <a:r>
              <a:rPr lang="en-US" dirty="0" smtClean="0"/>
              <a:t>Feedback is too vague</a:t>
            </a:r>
          </a:p>
          <a:p>
            <a:r>
              <a:rPr lang="en-US" dirty="0" smtClean="0"/>
              <a:t>Feedback speaks for others</a:t>
            </a:r>
          </a:p>
          <a:p>
            <a:r>
              <a:rPr lang="en-US" dirty="0" smtClean="0"/>
              <a:t>Negative feedback sandwiched between positive messages</a:t>
            </a:r>
          </a:p>
          <a:p>
            <a:r>
              <a:rPr lang="en-US" dirty="0" smtClean="0"/>
              <a:t>Feedback exaggerated with generalities</a:t>
            </a:r>
          </a:p>
          <a:p>
            <a:r>
              <a:rPr lang="en-US" dirty="0" smtClean="0"/>
              <a:t>Feedback psychoanalyzes motives behind behavior</a:t>
            </a:r>
          </a:p>
          <a:p>
            <a:r>
              <a:rPr lang="en-US" dirty="0" smtClean="0"/>
              <a:t>Feedback goes on too long</a:t>
            </a:r>
          </a:p>
          <a:p>
            <a:r>
              <a:rPr lang="en-US" dirty="0" smtClean="0"/>
              <a:t>Feedback contains implies threat</a:t>
            </a:r>
          </a:p>
          <a:p>
            <a:r>
              <a:rPr lang="en-US" dirty="0" smtClean="0"/>
              <a:t>Feedback uses inappropriate humor</a:t>
            </a:r>
          </a:p>
          <a:p>
            <a:r>
              <a:rPr lang="en-US" dirty="0" smtClean="0"/>
              <a:t>Feedback is a question not a statement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33851"/>
            <a:ext cx="8153400" cy="8001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Common Mistakes in Giving Feedback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311" y="971550"/>
            <a:ext cx="243046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3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47" y="133350"/>
            <a:ext cx="2282934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00100"/>
            <a:ext cx="20177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4200" y="1694587"/>
            <a:ext cx="1981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STATE MY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Share your facts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Tell your 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Ask for </a:t>
            </a:r>
            <a:r>
              <a:rPr lang="en-US" dirty="0" smtClean="0">
                <a:latin typeface="Calibri" panose="020F0502020204030204" pitchFamily="34" charset="0"/>
              </a:rPr>
              <a:t>other’s </a:t>
            </a:r>
            <a:r>
              <a:rPr lang="en-US" dirty="0">
                <a:latin typeface="Calibri" panose="020F0502020204030204" pitchFamily="34" charset="0"/>
              </a:rPr>
              <a:t>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Talk tentatively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Encourage testing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00150"/>
            <a:ext cx="22193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9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536" y="0"/>
            <a:ext cx="57469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50"/>
          </a:xfrm>
        </p:spPr>
        <p:txBody>
          <a:bodyPr/>
          <a:lstStyle/>
          <a:p>
            <a:pPr algn="ctr"/>
            <a:r>
              <a:rPr lang="en-US" altLang="en-US" sz="4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Understanding Gender Differences in the Workplace</a:t>
            </a:r>
          </a:p>
        </p:txBody>
      </p:sp>
      <p:sp>
        <p:nvSpPr>
          <p:cNvPr id="55299" name="Text Placeholder 5"/>
          <p:cNvSpPr>
            <a:spLocks noGrp="1"/>
          </p:cNvSpPr>
          <p:nvPr>
            <p:ph type="body" idx="1"/>
          </p:nvPr>
        </p:nvSpPr>
        <p:spPr>
          <a:xfrm>
            <a:off x="989013" y="1436688"/>
            <a:ext cx="2970212" cy="3683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0070C0"/>
                </a:solidFill>
                <a:latin typeface="Calibri" panose="020F0502020204030204" pitchFamily="34" charset="0"/>
              </a:rPr>
              <a:t>MASCULINE TRAITS</a:t>
            </a:r>
          </a:p>
        </p:txBody>
      </p:sp>
      <p:sp>
        <p:nvSpPr>
          <p:cNvPr id="55300" name="Content Placeholder 6"/>
          <p:cNvSpPr>
            <a:spLocks noGrp="1"/>
          </p:cNvSpPr>
          <p:nvPr>
            <p:ph sz="half" idx="2"/>
          </p:nvPr>
        </p:nvSpPr>
        <p:spPr>
          <a:xfrm>
            <a:off x="454025" y="1654175"/>
            <a:ext cx="4040188" cy="3279775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smtClean="0">
                <a:latin typeface="Calibri" panose="020F0502020204030204" pitchFamily="34" charset="0"/>
              </a:rPr>
              <a:t>Aggressive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smtClean="0">
                <a:latin typeface="Calibri" panose="020F0502020204030204" pitchFamily="34" charset="0"/>
              </a:rPr>
              <a:t>Ambitious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smtClean="0">
                <a:latin typeface="Calibri" panose="020F0502020204030204" pitchFamily="34" charset="0"/>
              </a:rPr>
              <a:t>Competitive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smtClean="0">
                <a:latin typeface="Calibri" panose="020F0502020204030204" pitchFamily="34" charset="0"/>
              </a:rPr>
              <a:t>Forceful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smtClean="0">
                <a:latin typeface="Calibri" panose="020F0502020204030204" pitchFamily="34" charset="0"/>
              </a:rPr>
              <a:t>Strong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smtClean="0">
                <a:latin typeface="Calibri" panose="020F0502020204030204" pitchFamily="34" charset="0"/>
              </a:rPr>
              <a:t>Independent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smtClean="0">
                <a:latin typeface="Calibri" panose="020F0502020204030204" pitchFamily="34" charset="0"/>
              </a:rPr>
              <a:t>Individualistic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smtClean="0">
                <a:latin typeface="Calibri" panose="020F0502020204030204" pitchFamily="34" charset="0"/>
              </a:rPr>
              <a:t>Decisive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smtClean="0">
                <a:latin typeface="Calibri" panose="020F0502020204030204" pitchFamily="34" charset="0"/>
              </a:rPr>
              <a:t>Self-sufficient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smtClean="0">
                <a:latin typeface="Calibri" panose="020F0502020204030204" pitchFamily="34" charset="0"/>
              </a:rPr>
              <a:t>Risk taking</a:t>
            </a:r>
          </a:p>
        </p:txBody>
      </p:sp>
      <p:sp>
        <p:nvSpPr>
          <p:cNvPr id="55301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730750" y="1427163"/>
            <a:ext cx="3717925" cy="385762"/>
          </a:xfrm>
        </p:spPr>
        <p:txBody>
          <a:bodyPr/>
          <a:lstStyle/>
          <a:p>
            <a:pPr algn="ctr"/>
            <a:r>
              <a:rPr lang="en-US" altLang="en-US" dirty="0" smtClean="0">
                <a:solidFill>
                  <a:srgbClr val="FF00FF"/>
                </a:solidFill>
                <a:latin typeface="Calibri" panose="020F0502020204030204" pitchFamily="34" charset="0"/>
              </a:rPr>
              <a:t>FEMININE TRAITS</a:t>
            </a:r>
          </a:p>
        </p:txBody>
      </p:sp>
      <p:sp>
        <p:nvSpPr>
          <p:cNvPr id="55302" name="Content Placeholder 8"/>
          <p:cNvSpPr>
            <a:spLocks noGrp="1"/>
          </p:cNvSpPr>
          <p:nvPr>
            <p:ph sz="quarter" idx="4"/>
          </p:nvPr>
        </p:nvSpPr>
        <p:spPr>
          <a:xfrm>
            <a:off x="4568825" y="1654175"/>
            <a:ext cx="4041775" cy="3279775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Calibri" panose="020F0502020204030204" pitchFamily="34" charset="0"/>
              </a:rPr>
              <a:t>Cheerful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Calibri" panose="020F0502020204030204" pitchFamily="34" charset="0"/>
              </a:rPr>
              <a:t>Compassionate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Calibri" panose="020F0502020204030204" pitchFamily="34" charset="0"/>
              </a:rPr>
              <a:t>Affectionate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Calibri" panose="020F0502020204030204" pitchFamily="34" charset="0"/>
              </a:rPr>
              <a:t>Gentle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Calibri" panose="020F0502020204030204" pitchFamily="34" charset="0"/>
              </a:rPr>
              <a:t>Gullible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Calibri" panose="020F0502020204030204" pitchFamily="34" charset="0"/>
              </a:rPr>
              <a:t>Shy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Calibri" panose="020F0502020204030204" pitchFamily="34" charset="0"/>
              </a:rPr>
              <a:t>Soft-spoken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Calibri" panose="020F0502020204030204" pitchFamily="34" charset="0"/>
              </a:rPr>
              <a:t>Sympathetic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Calibri" panose="020F0502020204030204" pitchFamily="34" charset="0"/>
              </a:rPr>
              <a:t>Tender</a:t>
            </a:r>
          </a:p>
          <a:p>
            <a:pPr marL="0" indent="0"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dirty="0" smtClean="0">
                <a:latin typeface="Calibri" panose="020F0502020204030204" pitchFamily="34" charset="0"/>
              </a:rPr>
              <a:t>Understanding</a:t>
            </a:r>
            <a:endParaRPr lang="en-US" alt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41275" y="2071767"/>
            <a:ext cx="84137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smtClean="0">
                <a:solidFill>
                  <a:srgbClr val="0070C0"/>
                </a:solidFill>
              </a:rPr>
              <a:t>♂</a:t>
            </a:r>
            <a:endParaRPr lang="en-US" sz="125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6619" y="1812925"/>
            <a:ext cx="838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smtClean="0">
                <a:solidFill>
                  <a:srgbClr val="FF00FF"/>
                </a:solidFill>
              </a:rPr>
              <a:t>♀</a:t>
            </a:r>
            <a:endParaRPr lang="en-US" sz="125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73580" y="990600"/>
            <a:ext cx="3657600" cy="914400"/>
            <a:chOff x="1524000" y="990600"/>
            <a:chExt cx="3657600" cy="91440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524000" y="990600"/>
              <a:ext cx="3657600" cy="91440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itchFamily="-111" charset="0"/>
                <a:ea typeface="Osaka" pitchFamily="-111" charset="-128"/>
                <a:cs typeface="Osaka" pitchFamily="-111" charset="-128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6" r="18110"/>
            <a:stretch/>
          </p:blipFill>
          <p:spPr>
            <a:xfrm>
              <a:off x="4467059" y="1001346"/>
              <a:ext cx="569862" cy="5486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516380" y="1905000"/>
            <a:ext cx="4572000" cy="914400"/>
            <a:chOff x="1066800" y="1905000"/>
            <a:chExt cx="4572000" cy="9144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1066800" y="1905000"/>
              <a:ext cx="4572000" cy="914400"/>
            </a:xfrm>
            <a:prstGeom prst="rect">
              <a:avLst/>
            </a:prstGeom>
            <a:solidFill>
              <a:srgbClr val="33CC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itchFamily="-111" charset="0"/>
                <a:ea typeface="Osaka" pitchFamily="-111" charset="-128"/>
                <a:cs typeface="Osaka" pitchFamily="-111" charset="-128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6" t="7894" r="25511" b="12574"/>
            <a:stretch/>
          </p:blipFill>
          <p:spPr>
            <a:xfrm>
              <a:off x="1191408" y="1960454"/>
              <a:ext cx="847166" cy="82296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059180" y="2815590"/>
            <a:ext cx="5486400" cy="914400"/>
            <a:chOff x="609600" y="2815590"/>
            <a:chExt cx="5486400" cy="91440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609600" y="2815590"/>
              <a:ext cx="5486400" cy="914400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itchFamily="-111" charset="0"/>
                <a:ea typeface="Osaka" pitchFamily="-111" charset="-128"/>
                <a:cs typeface="Osaka" pitchFamily="-111" charset="-128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990" y="2855595"/>
              <a:ext cx="1164020" cy="82296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430780" y="76200"/>
            <a:ext cx="2743200" cy="914400"/>
            <a:chOff x="1981200" y="76200"/>
            <a:chExt cx="2743200" cy="91440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1981200" y="76200"/>
              <a:ext cx="27432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itchFamily="-111" charset="0"/>
                <a:ea typeface="Osaka" pitchFamily="-111" charset="-128"/>
                <a:cs typeface="Osaka" pitchFamily="-111" charset="-128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r="24520"/>
            <a:stretch/>
          </p:blipFill>
          <p:spPr>
            <a:xfrm>
              <a:off x="2038575" y="245639"/>
              <a:ext cx="465666" cy="36576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01980" y="3714750"/>
            <a:ext cx="6400800" cy="914400"/>
            <a:chOff x="152400" y="3714750"/>
            <a:chExt cx="6400800" cy="9144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152400" y="3714750"/>
              <a:ext cx="6400800" cy="914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itchFamily="-111" charset="0"/>
                <a:ea typeface="Osaka" pitchFamily="-111" charset="-128"/>
                <a:cs typeface="Osaka" pitchFamily="-111" charset="-128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39" y="3752066"/>
              <a:ext cx="1773935" cy="822960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2583180" y="117902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Inattention to</a:t>
            </a:r>
          </a:p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RESULTS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8380" y="1032301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Avoidance of</a:t>
            </a:r>
          </a:p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ACCOUNTABILITY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83180" y="2851576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Fear of</a:t>
            </a:r>
          </a:p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CONFLICT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83180" y="1944796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Lack of</a:t>
            </a:r>
          </a:p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COMMITMENT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1260" y="3756451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Absence of</a:t>
            </a:r>
          </a:p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TRUST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57800" y="363974"/>
            <a:ext cx="2103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Status and Ego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15000" y="1258372"/>
            <a:ext cx="219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Low Standards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72200" y="220027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Ambiguity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29400" y="3072884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Artificial Harmony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24700" y="3987283"/>
            <a:ext cx="2103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Invulnerability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43517"/>
            <a:ext cx="2574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latin typeface="Calibri" panose="020F0502020204030204" pitchFamily="34" charset="0"/>
              </a:rPr>
              <a:t>The Five Dysfunctions of a Team</a:t>
            </a:r>
            <a:endParaRPr lang="en-US" sz="3200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9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495300" y="57150"/>
            <a:ext cx="8153400" cy="1316038"/>
          </a:xfrm>
        </p:spPr>
        <p:txBody>
          <a:bodyPr/>
          <a:lstStyle/>
          <a:p>
            <a:pPr algn="ctr" eaLnBrk="1" hangingPunct="1"/>
            <a:r>
              <a:rPr lang="en-US" altLang="en-US" sz="4800" smtClean="0">
                <a:solidFill>
                  <a:schemeClr val="tx1"/>
                </a:solidFill>
                <a:latin typeface="Calibri" panose="020F0502020204030204" pitchFamily="34" charset="0"/>
              </a:rPr>
              <a:t>Career Advancement and  </a:t>
            </a:r>
            <a:br>
              <a:rPr lang="en-US" altLang="en-US" sz="480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4800" smtClean="0">
                <a:solidFill>
                  <a:schemeClr val="tx1"/>
                </a:solidFill>
                <a:latin typeface="Calibri" panose="020F0502020204030204" pitchFamily="34" charset="0"/>
              </a:rPr>
              <a:t>Leadership Experiences</a:t>
            </a:r>
          </a:p>
        </p:txBody>
      </p:sp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2306" r="3052" b="7771"/>
          <a:stretch>
            <a:fillRect/>
          </a:stretch>
        </p:blipFill>
        <p:spPr bwMode="auto">
          <a:xfrm>
            <a:off x="4114800" y="1828800"/>
            <a:ext cx="3873500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54150"/>
            <a:ext cx="21209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7622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ChangeArrowheads="1"/>
          </p:cNvSpPr>
          <p:nvPr/>
        </p:nvSpPr>
        <p:spPr bwMode="auto">
          <a:xfrm>
            <a:off x="4191000" y="1224310"/>
            <a:ext cx="47244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Your career is a marathon- NOT a sprint. Learn to “lean in” </a:t>
            </a:r>
            <a:r>
              <a:rPr lang="en-US" alt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every </a:t>
            </a:r>
            <a:r>
              <a:rPr lang="en-US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It is as much about the journey as the destination.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chemeClr val="bg1"/>
              </a:solidFill>
              <a:latin typeface="AvantGarde Bk BT" pitchFamily="34" charset="0"/>
              <a:cs typeface="Arial" panose="020B0604020202020204" pitchFamily="34" charset="0"/>
            </a:endParaRPr>
          </a:p>
        </p:txBody>
      </p:sp>
      <p:pic>
        <p:nvPicPr>
          <p:cNvPr id="76803" name="Picture 9" descr="tumblr_inline_mht7bhezaV1qz4rg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5850"/>
            <a:ext cx="3382963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11"/>
          <p:cNvSpPr>
            <a:spLocks noChangeArrowheads="1"/>
          </p:cNvSpPr>
          <p:nvPr/>
        </p:nvSpPr>
        <p:spPr bwMode="auto">
          <a:xfrm>
            <a:off x="0" y="114300"/>
            <a:ext cx="92202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>
                <a:solidFill>
                  <a:srgbClr val="131313"/>
                </a:solidFill>
                <a:latin typeface="Verdana" panose="020B0604030504040204" pitchFamily="34" charset="0"/>
                <a:ea typeface="Osaka" pitchFamily="-11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Going the Distance</a:t>
            </a:r>
            <a:r>
              <a:rPr lang="en-US" altLang="en-US" sz="4400" dirty="0">
                <a:solidFill>
                  <a:srgbClr val="FFFFCC"/>
                </a:solidFill>
                <a:latin typeface="AvantGarde Md BT" pitchFamily="34" charset="0"/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79098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457200" y="-57150"/>
            <a:ext cx="8229600" cy="857250"/>
          </a:xfrm>
        </p:spPr>
        <p:txBody>
          <a:bodyPr/>
          <a:lstStyle/>
          <a:p>
            <a:r>
              <a:rPr lang="en-US" altLang="en-US" sz="4800" smtClean="0">
                <a:solidFill>
                  <a:schemeClr val="tx1"/>
                </a:solidFill>
                <a:latin typeface="Calibri" panose="020F0502020204030204" pitchFamily="34" charset="0"/>
              </a:rPr>
              <a:t>Thank You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</p:spPr>
        <p:txBody>
          <a:bodyPr/>
          <a:lstStyle/>
          <a:p>
            <a:r>
              <a:rPr lang="en-US" altLang="en-US" sz="3600" smtClean="0">
                <a:latin typeface="Calibri" panose="020F0502020204030204" pitchFamily="34" charset="0"/>
              </a:rPr>
              <a:t>Questions?</a:t>
            </a:r>
          </a:p>
          <a:p>
            <a:r>
              <a:rPr lang="en-US" altLang="en-US" sz="3600" smtClean="0">
                <a:latin typeface="Calibri" panose="020F0502020204030204" pitchFamily="34" charset="0"/>
                <a:hlinkClick r:id="rId3"/>
              </a:rPr>
              <a:t>vfraser@wustl.edu</a:t>
            </a:r>
            <a:endParaRPr lang="en-US" altLang="en-US" sz="3600" smtClean="0">
              <a:latin typeface="Calibri" panose="020F0502020204030204" pitchFamily="34" charset="0"/>
            </a:endParaRPr>
          </a:p>
          <a:p>
            <a:r>
              <a:rPr lang="en-US" altLang="en-US" sz="3600" smtClean="0">
                <a:latin typeface="Calibri" panose="020F0502020204030204" pitchFamily="34" charset="0"/>
              </a:rPr>
              <a:t>314-362-8061</a:t>
            </a:r>
          </a:p>
        </p:txBody>
      </p:sp>
    </p:spTree>
    <p:extLst>
      <p:ext uri="{BB962C8B-B14F-4D97-AF65-F5344CB8AC3E}">
        <p14:creationId xmlns:p14="http://schemas.microsoft.com/office/powerpoint/2010/main" val="347410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/>
          <a:lstStyle/>
          <a:p>
            <a:r>
              <a:rPr lang="en-US" altLang="en-US" sz="4000" smtClean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Homework Books I Give Out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41719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The Dance of Change: Challenges to Sustaining Momentum in Learning Organizations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Peter Senge.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Beyond Bias &amp; Barriers: Fulfilling the Potential of Women in Academic Science &amp; Engineering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NAS; IOM 2007.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The Vision of a Champion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Anson Dorrance, Gloria Averbuch.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Leading Change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John Kotter.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What Got You Here Won’t Get You There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Marshall Goldsmith.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The Upside of Irrationality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Dan Ariely.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Effective Motivation through Performance Appraisal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Robert Lefton.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Leading Quietly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Joseph Badaracco, Jr.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The Tipping Point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Malcolm Gladwell.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Don’t Fire Them, Fire Them Up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Frank Pacetta.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Becoming Leaders: A Practical Handbook for Women in Science, Engineering &amp; Technology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F. Mary Williams &amp; Carolyn Emerson.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Influencer: The Power to Change Anything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Kerry Patterson.</a:t>
            </a:r>
          </a:p>
          <a:p>
            <a:pPr>
              <a:spcBef>
                <a:spcPct val="0"/>
              </a:spcBef>
            </a:pPr>
            <a:r>
              <a:rPr lang="en-US" altLang="en-US" sz="1600" b="1" i="1" smtClean="0">
                <a:latin typeface="Calibri" panose="020F0502020204030204" pitchFamily="34" charset="0"/>
                <a:cs typeface="Arial" panose="020B0604020202020204" pitchFamily="34" charset="0"/>
              </a:rPr>
              <a:t>Indispensable by Monday</a:t>
            </a:r>
            <a:r>
              <a:rPr lang="en-US" altLang="en-US" sz="1600" smtClean="0">
                <a:latin typeface="Calibri" panose="020F0502020204030204" pitchFamily="34" charset="0"/>
                <a:cs typeface="Arial" panose="020B0604020202020204" pitchFamily="34" charset="0"/>
              </a:rPr>
              <a:t>:  Larry Myler.</a:t>
            </a:r>
            <a:endParaRPr lang="en-US" altLang="en-US" sz="1600" i="1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54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304800" y="-95250"/>
            <a:ext cx="8153400" cy="800100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Unconscious Bias: Thinking Fast &amp; Thinking Slow</a:t>
            </a:r>
          </a:p>
        </p:txBody>
      </p:sp>
      <p:sp>
        <p:nvSpPr>
          <p:cNvPr id="52229" name="Content Placeholder 3"/>
          <p:cNvSpPr>
            <a:spLocks noGrp="1"/>
          </p:cNvSpPr>
          <p:nvPr>
            <p:ph idx="1"/>
          </p:nvPr>
        </p:nvSpPr>
        <p:spPr>
          <a:xfrm>
            <a:off x="381000" y="819150"/>
            <a:ext cx="8534400" cy="3903663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Cognitive shortcuts commonly translate into undervaluing women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Men expected to be </a:t>
            </a:r>
            <a:r>
              <a:rPr lang="en-US" dirty="0" err="1" smtClean="0">
                <a:latin typeface="Calibri" panose="020F0502020204030204" pitchFamily="34" charset="0"/>
              </a:rPr>
              <a:t>agentic</a:t>
            </a:r>
            <a:r>
              <a:rPr lang="en-US" dirty="0" smtClean="0">
                <a:latin typeface="Calibri" panose="020F0502020204030204" pitchFamily="34" charset="0"/>
              </a:rPr>
              <a:t> (assertive &amp; decisive)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latin typeface="Calibri" panose="020F0502020204030204" pitchFamily="34" charset="0"/>
              </a:rPr>
              <a:t>Women → communal (nurturing &amp; egalitarian)</a:t>
            </a:r>
          </a:p>
          <a:p>
            <a:pPr eaLnBrk="1" hangingPunct="1">
              <a:buFont typeface="Arial" charset="0"/>
              <a:buChar char="•"/>
              <a:tabLst>
                <a:tab pos="3086100" algn="l"/>
              </a:tabLst>
              <a:defRPr/>
            </a:pPr>
            <a:r>
              <a:rPr lang="en-US" b="1" dirty="0" smtClean="0">
                <a:latin typeface="Calibri" panose="020F0502020204030204" pitchFamily="34" charset="0"/>
              </a:rPr>
              <a:t>Agentic</a:t>
            </a:r>
            <a:r>
              <a:rPr lang="en-US" dirty="0" smtClean="0">
                <a:latin typeface="Calibri" panose="020F0502020204030204" pitchFamily="34" charset="0"/>
              </a:rPr>
              <a:t> → confident, analytic, detail-oriented, open, passionate in ♂</a:t>
            </a:r>
          </a:p>
          <a:p>
            <a:pPr eaLnBrk="1" hangingPunct="1">
              <a:buFont typeface="Arial" charset="0"/>
              <a:buChar char="•"/>
              <a:tabLst>
                <a:tab pos="3086100" algn="l"/>
              </a:tabLst>
              <a:defRPr/>
            </a:pPr>
            <a:r>
              <a:rPr lang="en-US" b="1" dirty="0" smtClean="0">
                <a:latin typeface="Calibri" panose="020F0502020204030204" pitchFamily="34" charset="0"/>
              </a:rPr>
              <a:t>Communal</a:t>
            </a:r>
            <a:r>
              <a:rPr lang="en-US" dirty="0" smtClean="0">
                <a:latin typeface="Calibri" panose="020F0502020204030204" pitchFamily="34" charset="0"/>
              </a:rPr>
              <a:t> → women judged more harshly if they are not</a:t>
            </a:r>
          </a:p>
          <a:p>
            <a:pPr eaLnBrk="1" hangingPunct="1">
              <a:buFont typeface="Arial" charset="0"/>
              <a:buChar char="•"/>
              <a:tabLst>
                <a:tab pos="3086100" algn="l"/>
              </a:tabLst>
              <a:defRPr/>
            </a:pPr>
            <a:r>
              <a:rPr lang="en-US" dirty="0" smtClean="0">
                <a:latin typeface="Calibri" panose="020F0502020204030204" pitchFamily="34" charset="0"/>
              </a:rPr>
              <a:t>Boost women’s self efficacy (mentees)</a:t>
            </a:r>
          </a:p>
          <a:p>
            <a:pPr eaLnBrk="1" hangingPunct="1">
              <a:buFont typeface="Arial" charset="0"/>
              <a:buChar char="•"/>
              <a:tabLst>
                <a:tab pos="3086100" algn="l"/>
              </a:tabLst>
              <a:defRPr/>
            </a:pPr>
            <a:r>
              <a:rPr lang="en-US" dirty="0" smtClean="0">
                <a:latin typeface="Calibri" panose="020F0502020204030204" pitchFamily="34" charset="0"/>
              </a:rPr>
              <a:t>Recommend approaches that combine</a:t>
            </a:r>
          </a:p>
          <a:p>
            <a:pPr marL="0" indent="0" eaLnBrk="1" hangingPunct="1">
              <a:buFont typeface="Times" panose="02020603050405020304" pitchFamily="18" charset="0"/>
              <a:buNone/>
              <a:tabLst>
                <a:tab pos="347663" algn="l"/>
              </a:tabLst>
              <a:defRPr/>
            </a:pPr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</a:rPr>
              <a:t>agentic &amp; communal behaviors, role play</a:t>
            </a:r>
          </a:p>
          <a:p>
            <a:pPr marL="0" indent="0" eaLnBrk="1" hangingPunct="1">
              <a:buFont typeface="Times" panose="02020603050405020304" pitchFamily="18" charset="0"/>
              <a:buNone/>
              <a:tabLst>
                <a:tab pos="347663" algn="l"/>
              </a:tabLst>
              <a:defRPr/>
            </a:pPr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</a:rPr>
              <a:t>techniques</a:t>
            </a:r>
          </a:p>
          <a:p>
            <a:pPr eaLnBrk="1" hangingPunct="1">
              <a:buFont typeface="Arial" charset="0"/>
              <a:buChar char="•"/>
              <a:tabLst>
                <a:tab pos="3086100" algn="l"/>
              </a:tabLst>
              <a:defRPr/>
            </a:pPr>
            <a:r>
              <a:rPr lang="en-US" dirty="0" smtClean="0">
                <a:latin typeface="Calibri" panose="020F0502020204030204" pitchFamily="34" charset="0"/>
              </a:rPr>
              <a:t>Coach mentees to develop versatile</a:t>
            </a:r>
          </a:p>
          <a:p>
            <a:pPr marL="0" indent="0" eaLnBrk="1" hangingPunct="1">
              <a:buFont typeface="Times" panose="02020603050405020304" pitchFamily="18" charset="0"/>
              <a:buNone/>
              <a:tabLst>
                <a:tab pos="259556" algn="l"/>
              </a:tabLst>
              <a:defRPr/>
            </a:pPr>
            <a:r>
              <a:rPr lang="en-US" dirty="0" smtClean="0">
                <a:latin typeface="Calibri" panose="020F0502020204030204" pitchFamily="34" charset="0"/>
              </a:rPr>
              <a:t>	communication skills</a:t>
            </a:r>
          </a:p>
        </p:txBody>
      </p:sp>
      <p:pic>
        <p:nvPicPr>
          <p:cNvPr id="66566" name="Picture 9" descr="http://2.bp.blogspot.com/-14wj1v3ehyg/T-zGcKiC54I/AAAAAAAAAsU/M2d6rDZDIBk/s320/Tortoise-H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272" y="2647951"/>
            <a:ext cx="3550198" cy="205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68458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247711"/>
            <a:ext cx="7886700" cy="994172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Gender Disparities in STEM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71" y="969752"/>
            <a:ext cx="4631808" cy="3263504"/>
          </a:xfrm>
        </p:spPr>
        <p:txBody>
          <a:bodyPr>
            <a:normAutofit/>
          </a:bodyPr>
          <a:lstStyle/>
          <a:p>
            <a:r>
              <a:rPr lang="en-US" dirty="0" smtClean="0"/>
              <a:t>Frequency with which ♂ invite women to speak </a:t>
            </a:r>
            <a:r>
              <a:rPr lang="en-US" sz="1800" dirty="0"/>
              <a:t>(Isbell 2012)</a:t>
            </a:r>
          </a:p>
          <a:p>
            <a:r>
              <a:rPr lang="en-US" dirty="0" smtClean="0"/>
              <a:t>Perception of ♀ trainees’ competency and employability </a:t>
            </a:r>
            <a:r>
              <a:rPr lang="en-US" sz="1800" dirty="0"/>
              <a:t>(</a:t>
            </a:r>
            <a:r>
              <a:rPr lang="en-US" sz="1500" dirty="0" err="1"/>
              <a:t>Grunspan</a:t>
            </a:r>
            <a:r>
              <a:rPr lang="en-US" sz="1500" dirty="0"/>
              <a:t> 2014; Moss-</a:t>
            </a:r>
            <a:r>
              <a:rPr lang="en-US" sz="1500" dirty="0" err="1"/>
              <a:t>Racusin</a:t>
            </a:r>
            <a:r>
              <a:rPr lang="en-US" sz="1500" dirty="0"/>
              <a:t> 2012)</a:t>
            </a:r>
            <a:endParaRPr lang="en-US" dirty="0" smtClean="0"/>
          </a:p>
          <a:p>
            <a:r>
              <a:rPr lang="en-US" dirty="0" smtClean="0"/>
              <a:t>Degree of self citations </a:t>
            </a:r>
            <a:r>
              <a:rPr lang="en-US" dirty="0"/>
              <a:t>♂ &gt; ♀ </a:t>
            </a:r>
            <a:r>
              <a:rPr lang="en-US" dirty="0" smtClean="0"/>
              <a:t> </a:t>
            </a:r>
            <a:r>
              <a:rPr lang="en-US" sz="1800" dirty="0"/>
              <a:t>(</a:t>
            </a:r>
            <a:r>
              <a:rPr lang="en-US" sz="1500" dirty="0"/>
              <a:t>Symonds 2006</a:t>
            </a:r>
            <a:r>
              <a:rPr lang="en-US" sz="1800" dirty="0"/>
              <a:t>)</a:t>
            </a:r>
          </a:p>
          <a:p>
            <a:r>
              <a:rPr lang="en-US" dirty="0" smtClean="0"/>
              <a:t>♀ more intensive teaching roles; less research intensive institutions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2275" y="4019550"/>
            <a:ext cx="6531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/>
              <a:t>National Academies of Sciences, Engineering, and Medicine. 2018.</a:t>
            </a:r>
          </a:p>
          <a:p>
            <a:pPr algn="r"/>
            <a:r>
              <a:rPr lang="en-US" sz="1050" dirty="0"/>
              <a:t>Sexual Harassment of Women: Climate, Culture, and Consequences in Academic Sciences,</a:t>
            </a:r>
          </a:p>
          <a:p>
            <a:pPr algn="r"/>
            <a:r>
              <a:rPr lang="en-US" sz="1050" dirty="0"/>
              <a:t>Engineering, and Medicine. Washington, DC: The National Academies Press. </a:t>
            </a:r>
            <a:r>
              <a:rPr lang="en-US" sz="1050" dirty="0" err="1"/>
              <a:t>doi</a:t>
            </a:r>
            <a:r>
              <a:rPr lang="en-US" sz="1050" dirty="0"/>
              <a:t>: https://doi.org/10.17226/24994.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276" y="699636"/>
            <a:ext cx="4171331" cy="1409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345" r="12691"/>
          <a:stretch/>
        </p:blipFill>
        <p:spPr>
          <a:xfrm>
            <a:off x="6477000" y="2063838"/>
            <a:ext cx="2143433" cy="198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424A71-8A2A-774B-955B-A61754A39789}"/>
              </a:ext>
            </a:extLst>
          </p:cNvPr>
          <p:cNvSpPr/>
          <p:nvPr/>
        </p:nvSpPr>
        <p:spPr>
          <a:xfrm>
            <a:off x="2088251" y="28596"/>
            <a:ext cx="4967514" cy="600164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txBody>
          <a:bodyPr wrap="none" anchor="ctr" anchorCtr="1">
            <a:spAutoFit/>
          </a:bodyPr>
          <a:lstStyle/>
          <a:p>
            <a:pPr algn="ctr"/>
            <a:r>
              <a:rPr lang="en-US" sz="3300" dirty="0">
                <a:latin typeface="Calibri" panose="020F0502020204030204" pitchFamily="34" charset="0"/>
              </a:rPr>
              <a:t>INCLUSION AT THE PODIUM</a:t>
            </a:r>
          </a:p>
        </p:txBody>
      </p:sp>
      <p:pic>
        <p:nvPicPr>
          <p:cNvPr id="1034" name="Picture 3" descr="cid:image001.jpg@01D3B555.80E36470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5571" y="2373225"/>
            <a:ext cx="102246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1" descr="cid:image003.jpg@01D3B555.80E36470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24" y="759666"/>
            <a:ext cx="2407041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-167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984593" y="3743253"/>
            <a:ext cx="1744836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altLang="en-US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 J. Higginbotham, SM, MD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25" dirty="0">
                <a:latin typeface="Calibri" panose="020F0502020204030204" pitchFamily="34" charset="0"/>
              </a:rPr>
              <a:t>Vice Dean for Diversity and Inclusion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25" dirty="0">
                <a:latin typeface="Calibri" panose="020F0502020204030204" pitchFamily="34" charset="0"/>
              </a:rPr>
              <a:t>Professor, Ophthalmology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25" dirty="0">
                <a:latin typeface="Calibri" panose="020F0502020204030204" pitchFamily="34" charset="0"/>
              </a:rPr>
              <a:t>Perelman School of Medicine 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6927270" y="1727792"/>
            <a:ext cx="19032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685800"/>
            <a:r>
              <a:rPr lang="en-US" altLang="en-US" sz="825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Gaudalupe</a:t>
            </a:r>
            <a:r>
              <a:rPr lang="en-US" altLang="en-US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Garcia-</a:t>
            </a:r>
            <a:r>
              <a:rPr lang="en-US" altLang="en-US" sz="825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Tsao</a:t>
            </a:r>
            <a:r>
              <a:rPr lang="en-US" altLang="en-US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MD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25" dirty="0">
                <a:latin typeface="Calibri" panose="020F0502020204030204" pitchFamily="34" charset="0"/>
              </a:rPr>
              <a:t>Professor of Medicine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25" dirty="0">
                <a:latin typeface="Calibri" panose="020F0502020204030204" pitchFamily="34" charset="0"/>
              </a:rPr>
              <a:t>Chief, Digestive Diseases,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25" dirty="0">
                <a:latin typeface="Calibri" panose="020F0502020204030204" pitchFamily="34" charset="0"/>
              </a:rPr>
              <a:t>VA-CT Healthcare System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25" dirty="0">
                <a:latin typeface="Calibri" panose="020F0502020204030204" pitchFamily="34" charset="0"/>
              </a:rPr>
              <a:t>Director, Clinical and Translational Core,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25" dirty="0">
                <a:latin typeface="Calibri" panose="020F0502020204030204" pitchFamily="34" charset="0"/>
              </a:rPr>
              <a:t>Yale Liver Center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2346982" y="2131266"/>
            <a:ext cx="1805623" cy="45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altLang="en-US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Yvette Roubideaux, MD, MPH</a:t>
            </a:r>
          </a:p>
          <a:p>
            <a:pPr defTabSz="685800"/>
            <a:r>
              <a:rPr lang="en-US" altLang="en-US" sz="825" dirty="0">
                <a:latin typeface="Calibri" panose="020F0502020204030204" pitchFamily="34" charset="0"/>
              </a:rPr>
              <a:t>Director of Policy Research Center</a:t>
            </a:r>
          </a:p>
          <a:p>
            <a:pPr defTabSz="685800"/>
            <a:r>
              <a:rPr lang="en-US" altLang="en-US" sz="825" dirty="0">
                <a:latin typeface="Calibri" panose="020F0502020204030204" pitchFamily="34" charset="0"/>
              </a:rPr>
              <a:t>National Congress of American Indians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8120" r="21728"/>
          <a:stretch/>
        </p:blipFill>
        <p:spPr>
          <a:xfrm>
            <a:off x="228703" y="223777"/>
            <a:ext cx="1425878" cy="1577340"/>
          </a:xfrm>
          <a:prstGeom prst="rect">
            <a:avLst/>
          </a:prstGeom>
        </p:spPr>
      </p:pic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162087" y="1760513"/>
            <a:ext cx="1313501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US" altLang="en-US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Senator Irene Aguilar, MD</a:t>
            </a:r>
          </a:p>
          <a:p>
            <a:pPr defTabSz="685800"/>
            <a:r>
              <a:rPr lang="en-US" altLang="en-US" sz="825" dirty="0">
                <a:latin typeface="Calibri" panose="020F0502020204030204" pitchFamily="34" charset="0"/>
                <a:cs typeface="Times New Roman" panose="02020603050405020304" pitchFamily="18" charset="0"/>
              </a:rPr>
              <a:t>Colorado Senate District 32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6078" y="3978228"/>
            <a:ext cx="2739522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25" dirty="0"/>
              <a:t>Cynthia Sears, MD</a:t>
            </a:r>
          </a:p>
          <a:p>
            <a:r>
              <a:rPr lang="en-US" sz="825" dirty="0"/>
              <a:t>Professor of Medicine and Oncology</a:t>
            </a:r>
          </a:p>
          <a:p>
            <a:r>
              <a:rPr lang="en-US" sz="825" dirty="0"/>
              <a:t>Johns Hopkins University School of Medicine</a:t>
            </a:r>
          </a:p>
          <a:p>
            <a:r>
              <a:rPr lang="en-US" sz="825" dirty="0"/>
              <a:t>Professor of Molecular Microbiology and Immunology</a:t>
            </a:r>
          </a:p>
          <a:p>
            <a:r>
              <a:rPr lang="en-US" sz="825" dirty="0"/>
              <a:t>Bloomberg School of Public Health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4320" y="2647950"/>
            <a:ext cx="1373795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t="3824" b="17766"/>
          <a:stretch/>
        </p:blipFill>
        <p:spPr>
          <a:xfrm>
            <a:off x="7489435" y="171450"/>
            <a:ext cx="1341119" cy="1577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3003" y="903263"/>
            <a:ext cx="1191545" cy="1714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628066" y="2606040"/>
            <a:ext cx="134844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25" dirty="0">
                <a:latin typeface="Calibri" panose="020F0502020204030204" pitchFamily="34" charset="0"/>
              </a:rPr>
              <a:t>Griffin Rodgers, MD, MACP</a:t>
            </a:r>
          </a:p>
          <a:p>
            <a:r>
              <a:rPr lang="en-US" sz="825" dirty="0">
                <a:latin typeface="Calibri" panose="020F0502020204030204" pitchFamily="34" charset="0"/>
              </a:rPr>
              <a:t>Director, NIDDK</a:t>
            </a:r>
          </a:p>
        </p:txBody>
      </p:sp>
    </p:spTree>
    <p:extLst>
      <p:ext uri="{BB962C8B-B14F-4D97-AF65-F5344CB8AC3E}">
        <p14:creationId xmlns:p14="http://schemas.microsoft.com/office/powerpoint/2010/main" val="10210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33400" y="342900"/>
            <a:ext cx="8458200" cy="8001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Challenges for Female Medical Students, </a:t>
            </a:r>
            <a:b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Housestaff and Junior Faculty</a:t>
            </a:r>
          </a:p>
        </p:txBody>
      </p:sp>
      <p:sp>
        <p:nvSpPr>
          <p:cNvPr id="18435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1143000" y="5268913"/>
            <a:ext cx="440055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Osaka" pitchFamily="-111" charset="-128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Washington University School of Medicine • Barnes-Jewish Hospital</a:t>
            </a:r>
          </a:p>
        </p:txBody>
      </p:sp>
      <p:sp>
        <p:nvSpPr>
          <p:cNvPr id="1843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altLang="en-US" dirty="0" smtClean="0"/>
              <a:t>Fewer females see themselves as leaders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altLang="en-US" dirty="0" smtClean="0"/>
              <a:t>Women house officers can default to stereotypically female behaviors (apologizing, doing support work), less able to navigate uncomfortable situations with </a:t>
            </a:r>
            <a:r>
              <a:rPr lang="en-US" altLang="en-US" dirty="0" err="1" smtClean="0"/>
              <a:t>attendings</a:t>
            </a:r>
            <a:endParaRPr lang="en-US" altLang="en-US" dirty="0" smtClean="0"/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altLang="en-US" dirty="0" smtClean="0"/>
              <a:t>Less likely to participate in male dominated networks in male-driven advising</a:t>
            </a:r>
          </a:p>
        </p:txBody>
      </p:sp>
    </p:spTree>
    <p:extLst>
      <p:ext uri="{BB962C8B-B14F-4D97-AF65-F5344CB8AC3E}">
        <p14:creationId xmlns:p14="http://schemas.microsoft.com/office/powerpoint/2010/main" val="302676905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131313"/>
      </a:dk1>
      <a:lt1>
        <a:srgbClr val="CD9591"/>
      </a:lt1>
      <a:dk2>
        <a:srgbClr val="6D1A20"/>
      </a:dk2>
      <a:lt2>
        <a:srgbClr val="808080"/>
      </a:lt2>
      <a:accent1>
        <a:srgbClr val="720D1A"/>
      </a:accent1>
      <a:accent2>
        <a:srgbClr val="720D1A"/>
      </a:accent2>
      <a:accent3>
        <a:srgbClr val="E3C8C7"/>
      </a:accent3>
      <a:accent4>
        <a:srgbClr val="0E0E0E"/>
      </a:accent4>
      <a:accent5>
        <a:srgbClr val="BCAAAB"/>
      </a:accent5>
      <a:accent6>
        <a:srgbClr val="670B16"/>
      </a:accent6>
      <a:hlink>
        <a:srgbClr val="6D1A20"/>
      </a:hlink>
      <a:folHlink>
        <a:srgbClr val="720D1A"/>
      </a:folHlink>
    </a:clrScheme>
    <a:fontScheme name="Blank Presentation">
      <a:majorFont>
        <a:latin typeface="Georgia"/>
        <a:ea typeface="Osaka"/>
        <a:cs typeface="Osaka"/>
      </a:majorFont>
      <a:minorFont>
        <a:latin typeface="Verdan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orgia" pitchFamily="-111" charset="0"/>
            <a:ea typeface="Osaka" pitchFamily="-111" charset="-128"/>
            <a:cs typeface="Osaka" pitchFamily="-111" charset="-128"/>
          </a:defRPr>
        </a:defPPr>
      </a:lstStyle>
    </a:lnDef>
  </a:objectDefaults>
  <a:extraClrSchemeLst>
    <a:extraClrScheme>
      <a:clrScheme name="Blank Presentation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WUSM</Template>
  <TotalTime>6727</TotalTime>
  <Words>2997</Words>
  <Application>Microsoft Office PowerPoint</Application>
  <PresentationFormat>On-screen Show (16:9)</PresentationFormat>
  <Paragraphs>565</Paragraphs>
  <Slides>54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Arial Unicode MS</vt:lpstr>
      <vt:lpstr>AvantGarde Bk BT</vt:lpstr>
      <vt:lpstr>AvantGarde Md BT</vt:lpstr>
      <vt:lpstr>Calibri</vt:lpstr>
      <vt:lpstr>Georgia</vt:lpstr>
      <vt:lpstr>Osaka</vt:lpstr>
      <vt:lpstr>Times</vt:lpstr>
      <vt:lpstr>Times New Roman</vt:lpstr>
      <vt:lpstr>Verdana</vt:lpstr>
      <vt:lpstr>Wingdings</vt:lpstr>
      <vt:lpstr>Blank Presentation</vt:lpstr>
      <vt:lpstr>Chart</vt:lpstr>
      <vt:lpstr>Leadership and Career Advancement in Academic Medicine</vt:lpstr>
      <vt:lpstr>PowerPoint Presentation</vt:lpstr>
      <vt:lpstr>Women in Academic Medicine: Sticky Floor, Glass Ceiling &amp; Leaky Pipeline</vt:lpstr>
      <vt:lpstr>PowerPoint Presentation</vt:lpstr>
      <vt:lpstr>Understanding Gender Differences in the Workplace</vt:lpstr>
      <vt:lpstr>Unconscious Bias: Thinking Fast &amp; Thinking Slow</vt:lpstr>
      <vt:lpstr>Gender Disparities in STEM</vt:lpstr>
      <vt:lpstr>PowerPoint Presentation</vt:lpstr>
      <vt:lpstr>Challenges for Female Medical Students,  Housestaff and Junior Faculty</vt:lpstr>
      <vt:lpstr>Coming to See Oneself and  Be Seen by Others as a Leader</vt:lpstr>
      <vt:lpstr>Gender Differences in Leadership Among First Year Medical Students in Small-Group Setting</vt:lpstr>
      <vt:lpstr>Gender Differences in Leadership Among First Year Medical Students in Small-Group Setting</vt:lpstr>
      <vt:lpstr>Gender Differences in Leadership Among First Year Medical Students in Small-Group Setting</vt:lpstr>
      <vt:lpstr>Leadership Building Blocks</vt:lpstr>
      <vt:lpstr>Lean In</vt:lpstr>
      <vt:lpstr>PowerPoint Presentation</vt:lpstr>
      <vt:lpstr>Strategies to Overcome “Prove it Again”</vt:lpstr>
      <vt:lpstr>“Tight Rope” Strategies</vt:lpstr>
      <vt:lpstr>12 Behaviors That May Hold Women Back</vt:lpstr>
      <vt:lpstr>Four Kinds of Power</vt:lpstr>
      <vt:lpstr>Essential Components to  Build Confidence</vt:lpstr>
      <vt:lpstr>Strategies to Promote Resilience</vt:lpstr>
      <vt:lpstr>Actions to Support Women’s Leadership Development</vt:lpstr>
      <vt:lpstr>Mid-Career Faculty Development</vt:lpstr>
      <vt:lpstr>Critical Self Inventory</vt:lpstr>
      <vt:lpstr>Translate Reflection to PLAN</vt:lpstr>
      <vt:lpstr>Mid Career Opportunities: Research</vt:lpstr>
      <vt:lpstr>New Challenges and Paradigms for Mid-Career Research Faculty</vt:lpstr>
      <vt:lpstr>Mid Career Opportunities: Clinician</vt:lpstr>
      <vt:lpstr>Mid-Career Opportunities: Education</vt:lpstr>
      <vt:lpstr>Alternate Career Paths</vt:lpstr>
      <vt:lpstr>Core Competencies for Mid-Career Faculty</vt:lpstr>
      <vt:lpstr>PowerPoint Presentation</vt:lpstr>
      <vt:lpstr>PowerPoint Presentation</vt:lpstr>
      <vt:lpstr>What Might Mentorship Look Like Now?</vt:lpstr>
      <vt:lpstr>Mid-Career Faculty Development Programs</vt:lpstr>
      <vt:lpstr>Sponsorship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 Commitments of Leadership</vt:lpstr>
      <vt:lpstr>Commitment Number 1 Search Out Challenging Opportunities to Change, Grow, Innovate, and Improve</vt:lpstr>
      <vt:lpstr>Commitment Number 2 Experiment, Take Risks, Learn from the Resulting Mistakes</vt:lpstr>
      <vt:lpstr>Effective Feedback</vt:lpstr>
      <vt:lpstr>Common Mistakes in Giving Feedback</vt:lpstr>
      <vt:lpstr>PowerPoint Presentation</vt:lpstr>
      <vt:lpstr>PowerPoint Presentation</vt:lpstr>
      <vt:lpstr>PowerPoint Presentation</vt:lpstr>
      <vt:lpstr>Career Advancement and   Leadership Experiences</vt:lpstr>
      <vt:lpstr>PowerPoint Presentation</vt:lpstr>
      <vt:lpstr>Thank You</vt:lpstr>
      <vt:lpstr>Homework Books I Give Out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Fraser, Vicky</dc:creator>
  <cp:lastModifiedBy>VanSloten, Megan M</cp:lastModifiedBy>
  <cp:revision>352</cp:revision>
  <cp:lastPrinted>2017-10-03T15:31:03Z</cp:lastPrinted>
  <dcterms:created xsi:type="dcterms:W3CDTF">1904-01-01T00:00:00Z</dcterms:created>
  <dcterms:modified xsi:type="dcterms:W3CDTF">2018-10-25T18:04:04Z</dcterms:modified>
</cp:coreProperties>
</file>