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290" r:id="rId2"/>
    <p:sldId id="291" r:id="rId3"/>
    <p:sldId id="292" r:id="rId4"/>
    <p:sldId id="294" r:id="rId5"/>
    <p:sldId id="329" r:id="rId6"/>
    <p:sldId id="325" r:id="rId7"/>
    <p:sldId id="327" r:id="rId8"/>
    <p:sldId id="295" r:id="rId9"/>
    <p:sldId id="316" r:id="rId10"/>
    <p:sldId id="328" r:id="rId11"/>
    <p:sldId id="313" r:id="rId12"/>
    <p:sldId id="305" r:id="rId13"/>
    <p:sldId id="306" r:id="rId14"/>
    <p:sldId id="318" r:id="rId15"/>
    <p:sldId id="331" r:id="rId16"/>
    <p:sldId id="312" r:id="rId17"/>
    <p:sldId id="298" r:id="rId18"/>
    <p:sldId id="299" r:id="rId19"/>
    <p:sldId id="301" r:id="rId20"/>
    <p:sldId id="300" r:id="rId21"/>
    <p:sldId id="388" r:id="rId22"/>
    <p:sldId id="389" r:id="rId23"/>
    <p:sldId id="303" r:id="rId24"/>
    <p:sldId id="390" r:id="rId25"/>
    <p:sldId id="296" r:id="rId26"/>
    <p:sldId id="304" r:id="rId27"/>
    <p:sldId id="361" r:id="rId28"/>
    <p:sldId id="393" r:id="rId29"/>
    <p:sldId id="379" r:id="rId30"/>
    <p:sldId id="373" r:id="rId31"/>
    <p:sldId id="387" r:id="rId32"/>
    <p:sldId id="386" r:id="rId33"/>
    <p:sldId id="307" r:id="rId34"/>
    <p:sldId id="330" r:id="rId35"/>
    <p:sldId id="395" r:id="rId36"/>
    <p:sldId id="322" r:id="rId37"/>
    <p:sldId id="392" r:id="rId38"/>
    <p:sldId id="394" r:id="rId39"/>
    <p:sldId id="320" r:id="rId40"/>
    <p:sldId id="321" r:id="rId41"/>
    <p:sldId id="323" r:id="rId42"/>
    <p:sldId id="324" r:id="rId43"/>
  </p:sldIdLst>
  <p:sldSz cx="9372600" cy="6858000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8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8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8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8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58D"/>
    <a:srgbClr val="333092"/>
    <a:srgbClr val="CFD0D2"/>
    <a:srgbClr val="B32317"/>
    <a:srgbClr val="B2730E"/>
    <a:srgbClr val="BDDEB1"/>
    <a:srgbClr val="E7D8AC"/>
    <a:srgbClr val="80A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86" autoAdjust="0"/>
    <p:restoredTop sz="93142" autoAdjust="0"/>
  </p:normalViewPr>
  <p:slideViewPr>
    <p:cSldViewPr snapToGrid="0">
      <p:cViewPr varScale="1">
        <p:scale>
          <a:sx n="107" d="100"/>
          <a:sy n="107" d="100"/>
        </p:scale>
        <p:origin x="1254" y="108"/>
      </p:cViewPr>
      <p:guideLst>
        <p:guide orient="horz" pos="2160"/>
        <p:guide pos="2952"/>
      </p:guideLst>
    </p:cSldViewPr>
  </p:slideViewPr>
  <p:outlineViewPr>
    <p:cViewPr>
      <p:scale>
        <a:sx n="33" d="100"/>
        <a:sy n="33" d="100"/>
      </p:scale>
      <p:origin x="0" y="1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All Faculty</c:v>
                </c:pt>
                <c:pt idx="1">
                  <c:v>Assistant Professors</c:v>
                </c:pt>
                <c:pt idx="2">
                  <c:v>Associate Professors</c:v>
                </c:pt>
                <c:pt idx="3">
                  <c:v>Full Professor</c:v>
                </c:pt>
                <c:pt idx="4">
                  <c:v>Chairs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38</c:v>
                </c:pt>
                <c:pt idx="1">
                  <c:v>44</c:v>
                </c:pt>
                <c:pt idx="2">
                  <c:v>34</c:v>
                </c:pt>
                <c:pt idx="3">
                  <c:v>21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EE-614D-B58E-C7D9175B4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6849504"/>
        <c:axId val="991171536"/>
      </c:barChart>
      <c:catAx>
        <c:axId val="99684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91171536"/>
        <c:crosses val="autoZero"/>
        <c:auto val="1"/>
        <c:lblAlgn val="ctr"/>
        <c:lblOffset val="100"/>
        <c:noMultiLvlLbl val="0"/>
      </c:catAx>
      <c:valAx>
        <c:axId val="99117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9968495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09749-521F-864F-8672-8BDBF8875CF7}" type="doc">
      <dgm:prSet loTypeId="urn:microsoft.com/office/officeart/2005/8/layout/pyramid1" loCatId="pyramid" qsTypeId="urn:microsoft.com/office/officeart/2005/8/quickstyle/simple3" qsCatId="simple" csTypeId="urn:microsoft.com/office/officeart/2005/8/colors/accent0_3" csCatId="mainScheme" phldr="1"/>
      <dgm:spPr/>
    </dgm:pt>
    <dgm:pt modelId="{A82B2EE4-CB9E-1D4B-8F7E-1EFF99B36BD1}">
      <dgm:prSet phldrT="[Text]"/>
      <dgm:spPr/>
      <dgm:t>
        <a:bodyPr/>
        <a:lstStyle/>
        <a:p>
          <a:r>
            <a:rPr lang="en-US" dirty="0"/>
            <a:t>Behaviors that are Illegal</a:t>
          </a:r>
        </a:p>
      </dgm:t>
    </dgm:pt>
    <dgm:pt modelId="{C35E6064-550B-8F42-BD60-32418CAB9A5B}" type="parTrans" cxnId="{FE70BEEE-A9C9-FE42-9DFE-554EFED5E336}">
      <dgm:prSet/>
      <dgm:spPr/>
      <dgm:t>
        <a:bodyPr/>
        <a:lstStyle/>
        <a:p>
          <a:endParaRPr lang="en-US"/>
        </a:p>
      </dgm:t>
    </dgm:pt>
    <dgm:pt modelId="{DD876F8E-6D5B-7741-B10E-FD9016882B9B}" type="sibTrans" cxnId="{FE70BEEE-A9C9-FE42-9DFE-554EFED5E336}">
      <dgm:prSet/>
      <dgm:spPr/>
      <dgm:t>
        <a:bodyPr/>
        <a:lstStyle/>
        <a:p>
          <a:endParaRPr lang="en-US"/>
        </a:p>
      </dgm:t>
    </dgm:pt>
    <dgm:pt modelId="{E3F2A886-86C8-8D46-94A5-C3D36B7F5968}">
      <dgm:prSet phldrT="[Text]"/>
      <dgm:spPr/>
      <dgm:t>
        <a:bodyPr/>
        <a:lstStyle/>
        <a:p>
          <a:r>
            <a:rPr lang="en-US" dirty="0"/>
            <a:t>Behaviors that violate institutional policies</a:t>
          </a:r>
        </a:p>
      </dgm:t>
    </dgm:pt>
    <dgm:pt modelId="{49350E6A-015D-C04A-B529-8EA14333F627}" type="parTrans" cxnId="{35095395-6A02-D840-BECA-8E9424AF20AF}">
      <dgm:prSet/>
      <dgm:spPr/>
      <dgm:t>
        <a:bodyPr/>
        <a:lstStyle/>
        <a:p>
          <a:endParaRPr lang="en-US"/>
        </a:p>
      </dgm:t>
    </dgm:pt>
    <dgm:pt modelId="{F84AA8F2-FC30-9745-8057-4B415A8860F4}" type="sibTrans" cxnId="{35095395-6A02-D840-BECA-8E9424AF20AF}">
      <dgm:prSet/>
      <dgm:spPr/>
      <dgm:t>
        <a:bodyPr/>
        <a:lstStyle/>
        <a:p>
          <a:endParaRPr lang="en-US"/>
        </a:p>
      </dgm:t>
    </dgm:pt>
    <dgm:pt modelId="{6CFD1240-FA81-F342-8FE2-C5609EF39F61}">
      <dgm:prSet phldrT="[Text]"/>
      <dgm:spPr/>
      <dgm:t>
        <a:bodyPr/>
        <a:lstStyle/>
        <a:p>
          <a:r>
            <a:rPr lang="en-US" dirty="0"/>
            <a:t>Behaviors that are unacceptable but not covered in policies and laws</a:t>
          </a:r>
        </a:p>
      </dgm:t>
    </dgm:pt>
    <dgm:pt modelId="{666EA855-A9D5-564B-9D63-92F8F6735DA5}" type="parTrans" cxnId="{E9FAFF77-75B5-5144-BBB2-C3026DF1A366}">
      <dgm:prSet/>
      <dgm:spPr/>
      <dgm:t>
        <a:bodyPr/>
        <a:lstStyle/>
        <a:p>
          <a:endParaRPr lang="en-US"/>
        </a:p>
      </dgm:t>
    </dgm:pt>
    <dgm:pt modelId="{D0651DF2-5473-8246-BB06-0906B9A51480}" type="sibTrans" cxnId="{E9FAFF77-75B5-5144-BBB2-C3026DF1A366}">
      <dgm:prSet/>
      <dgm:spPr/>
      <dgm:t>
        <a:bodyPr/>
        <a:lstStyle/>
        <a:p>
          <a:endParaRPr lang="en-US"/>
        </a:p>
      </dgm:t>
    </dgm:pt>
    <dgm:pt modelId="{4F93B746-7B93-954A-A96A-58681976C8F2}" type="pres">
      <dgm:prSet presAssocID="{3B709749-521F-864F-8672-8BDBF8875CF7}" presName="Name0" presStyleCnt="0">
        <dgm:presLayoutVars>
          <dgm:dir/>
          <dgm:animLvl val="lvl"/>
          <dgm:resizeHandles val="exact"/>
        </dgm:presLayoutVars>
      </dgm:prSet>
      <dgm:spPr/>
    </dgm:pt>
    <dgm:pt modelId="{33D3D178-834E-A64E-9BC3-3960A7B5A3DD}" type="pres">
      <dgm:prSet presAssocID="{A82B2EE4-CB9E-1D4B-8F7E-1EFF99B36BD1}" presName="Name8" presStyleCnt="0"/>
      <dgm:spPr/>
    </dgm:pt>
    <dgm:pt modelId="{19FF0EDF-C2A2-C744-9C4E-E2D987C53D7E}" type="pres">
      <dgm:prSet presAssocID="{A82B2EE4-CB9E-1D4B-8F7E-1EFF99B36BD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936AB-F981-994D-B635-D91F0DA7324F}" type="pres">
      <dgm:prSet presAssocID="{A82B2EE4-CB9E-1D4B-8F7E-1EFF99B36BD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22856-11C2-8142-BF27-9E160AAAF154}" type="pres">
      <dgm:prSet presAssocID="{E3F2A886-86C8-8D46-94A5-C3D36B7F5968}" presName="Name8" presStyleCnt="0"/>
      <dgm:spPr/>
    </dgm:pt>
    <dgm:pt modelId="{D426E825-9902-9A4B-85D6-B73F91FD6749}" type="pres">
      <dgm:prSet presAssocID="{E3F2A886-86C8-8D46-94A5-C3D36B7F596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B54A3-4AA4-5C44-B42F-737F30C46F8C}" type="pres">
      <dgm:prSet presAssocID="{E3F2A886-86C8-8D46-94A5-C3D36B7F59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EFC27-3706-2542-AE5D-FD286B103161}" type="pres">
      <dgm:prSet presAssocID="{6CFD1240-FA81-F342-8FE2-C5609EF39F61}" presName="Name8" presStyleCnt="0"/>
      <dgm:spPr/>
    </dgm:pt>
    <dgm:pt modelId="{131A559E-0086-F64B-9088-CE7BCEEF72B9}" type="pres">
      <dgm:prSet presAssocID="{6CFD1240-FA81-F342-8FE2-C5609EF39F61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E4D80-5B46-D34B-A234-8C5532484B39}" type="pres">
      <dgm:prSet presAssocID="{6CFD1240-FA81-F342-8FE2-C5609EF39F6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49002A-24A8-CE4F-AE7B-56C0D9E68322}" type="presOf" srcId="{A82B2EE4-CB9E-1D4B-8F7E-1EFF99B36BD1}" destId="{A8A936AB-F981-994D-B635-D91F0DA7324F}" srcOrd="1" destOrd="0" presId="urn:microsoft.com/office/officeart/2005/8/layout/pyramid1"/>
    <dgm:cxn modelId="{483DDB08-6359-EA44-9528-615A01C46A59}" type="presOf" srcId="{A82B2EE4-CB9E-1D4B-8F7E-1EFF99B36BD1}" destId="{19FF0EDF-C2A2-C744-9C4E-E2D987C53D7E}" srcOrd="0" destOrd="0" presId="urn:microsoft.com/office/officeart/2005/8/layout/pyramid1"/>
    <dgm:cxn modelId="{4B2E2E31-FCF4-B248-892C-CEBB88A15E0F}" type="presOf" srcId="{E3F2A886-86C8-8D46-94A5-C3D36B7F5968}" destId="{D426E825-9902-9A4B-85D6-B73F91FD6749}" srcOrd="0" destOrd="0" presId="urn:microsoft.com/office/officeart/2005/8/layout/pyramid1"/>
    <dgm:cxn modelId="{F39E5704-1035-B441-AE83-B281DF0C13AE}" type="presOf" srcId="{6CFD1240-FA81-F342-8FE2-C5609EF39F61}" destId="{550E4D80-5B46-D34B-A234-8C5532484B39}" srcOrd="1" destOrd="0" presId="urn:microsoft.com/office/officeart/2005/8/layout/pyramid1"/>
    <dgm:cxn modelId="{35095395-6A02-D840-BECA-8E9424AF20AF}" srcId="{3B709749-521F-864F-8672-8BDBF8875CF7}" destId="{E3F2A886-86C8-8D46-94A5-C3D36B7F5968}" srcOrd="1" destOrd="0" parTransId="{49350E6A-015D-C04A-B529-8EA14333F627}" sibTransId="{F84AA8F2-FC30-9745-8057-4B415A8860F4}"/>
    <dgm:cxn modelId="{CEB74255-C523-4A4E-9C4E-A9E7C0A4152F}" type="presOf" srcId="{E3F2A886-86C8-8D46-94A5-C3D36B7F5968}" destId="{B59B54A3-4AA4-5C44-B42F-737F30C46F8C}" srcOrd="1" destOrd="0" presId="urn:microsoft.com/office/officeart/2005/8/layout/pyramid1"/>
    <dgm:cxn modelId="{3F43EEB5-338C-0D43-8FF0-0F20868E9859}" type="presOf" srcId="{6CFD1240-FA81-F342-8FE2-C5609EF39F61}" destId="{131A559E-0086-F64B-9088-CE7BCEEF72B9}" srcOrd="0" destOrd="0" presId="urn:microsoft.com/office/officeart/2005/8/layout/pyramid1"/>
    <dgm:cxn modelId="{E9FAFF77-75B5-5144-BBB2-C3026DF1A366}" srcId="{3B709749-521F-864F-8672-8BDBF8875CF7}" destId="{6CFD1240-FA81-F342-8FE2-C5609EF39F61}" srcOrd="2" destOrd="0" parTransId="{666EA855-A9D5-564B-9D63-92F8F6735DA5}" sibTransId="{D0651DF2-5473-8246-BB06-0906B9A51480}"/>
    <dgm:cxn modelId="{FE70BEEE-A9C9-FE42-9DFE-554EFED5E336}" srcId="{3B709749-521F-864F-8672-8BDBF8875CF7}" destId="{A82B2EE4-CB9E-1D4B-8F7E-1EFF99B36BD1}" srcOrd="0" destOrd="0" parTransId="{C35E6064-550B-8F42-BD60-32418CAB9A5B}" sibTransId="{DD876F8E-6D5B-7741-B10E-FD9016882B9B}"/>
    <dgm:cxn modelId="{0EA39BF1-F244-F848-92FC-994018FC330F}" type="presOf" srcId="{3B709749-521F-864F-8672-8BDBF8875CF7}" destId="{4F93B746-7B93-954A-A96A-58681976C8F2}" srcOrd="0" destOrd="0" presId="urn:microsoft.com/office/officeart/2005/8/layout/pyramid1"/>
    <dgm:cxn modelId="{BFC7DEE8-D98A-D649-966C-ED9A74BE2A1A}" type="presParOf" srcId="{4F93B746-7B93-954A-A96A-58681976C8F2}" destId="{33D3D178-834E-A64E-9BC3-3960A7B5A3DD}" srcOrd="0" destOrd="0" presId="urn:microsoft.com/office/officeart/2005/8/layout/pyramid1"/>
    <dgm:cxn modelId="{BE280ED0-6822-224A-8C30-6685B6FB041A}" type="presParOf" srcId="{33D3D178-834E-A64E-9BC3-3960A7B5A3DD}" destId="{19FF0EDF-C2A2-C744-9C4E-E2D987C53D7E}" srcOrd="0" destOrd="0" presId="urn:microsoft.com/office/officeart/2005/8/layout/pyramid1"/>
    <dgm:cxn modelId="{7F8A8B13-F84F-C449-A8BA-BCDFCC2763AB}" type="presParOf" srcId="{33D3D178-834E-A64E-9BC3-3960A7B5A3DD}" destId="{A8A936AB-F981-994D-B635-D91F0DA7324F}" srcOrd="1" destOrd="0" presId="urn:microsoft.com/office/officeart/2005/8/layout/pyramid1"/>
    <dgm:cxn modelId="{36CB8352-F6F6-9045-BB49-0BD80C08C890}" type="presParOf" srcId="{4F93B746-7B93-954A-A96A-58681976C8F2}" destId="{67622856-11C2-8142-BF27-9E160AAAF154}" srcOrd="1" destOrd="0" presId="urn:microsoft.com/office/officeart/2005/8/layout/pyramid1"/>
    <dgm:cxn modelId="{36671D36-6B88-2C4C-9C5D-C7C9DA9A982E}" type="presParOf" srcId="{67622856-11C2-8142-BF27-9E160AAAF154}" destId="{D426E825-9902-9A4B-85D6-B73F91FD6749}" srcOrd="0" destOrd="0" presId="urn:microsoft.com/office/officeart/2005/8/layout/pyramid1"/>
    <dgm:cxn modelId="{4EC5F752-6393-9547-B664-E3A8530294FE}" type="presParOf" srcId="{67622856-11C2-8142-BF27-9E160AAAF154}" destId="{B59B54A3-4AA4-5C44-B42F-737F30C46F8C}" srcOrd="1" destOrd="0" presId="urn:microsoft.com/office/officeart/2005/8/layout/pyramid1"/>
    <dgm:cxn modelId="{D1F7891A-0FB4-6F4A-A92E-C07B450BDE4D}" type="presParOf" srcId="{4F93B746-7B93-954A-A96A-58681976C8F2}" destId="{1F4EFC27-3706-2542-AE5D-FD286B103161}" srcOrd="2" destOrd="0" presId="urn:microsoft.com/office/officeart/2005/8/layout/pyramid1"/>
    <dgm:cxn modelId="{D022AEB8-2335-664E-897F-F331932C313F}" type="presParOf" srcId="{1F4EFC27-3706-2542-AE5D-FD286B103161}" destId="{131A559E-0086-F64B-9088-CE7BCEEF72B9}" srcOrd="0" destOrd="0" presId="urn:microsoft.com/office/officeart/2005/8/layout/pyramid1"/>
    <dgm:cxn modelId="{C284EBF4-35BF-2F42-B963-6BAC08F72AED}" type="presParOf" srcId="{1F4EFC27-3706-2542-AE5D-FD286B103161}" destId="{550E4D80-5B46-D34B-A234-8C5532484B3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F3EB94-EFA4-E24D-B85D-5E382B92E078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141F56-8DF4-174B-A56C-3070D28385BE}">
      <dgm:prSet phldrT="[Text]"/>
      <dgm:spPr/>
      <dgm:t>
        <a:bodyPr/>
        <a:lstStyle/>
        <a:p>
          <a:r>
            <a:rPr lang="en-US" dirty="0"/>
            <a:t>Harassment</a:t>
          </a:r>
        </a:p>
      </dgm:t>
    </dgm:pt>
    <dgm:pt modelId="{C2816059-728A-0C4A-A7D9-1BD72997E57D}" type="parTrans" cxnId="{001F7A2A-416B-2A47-A30A-D54E77E75750}">
      <dgm:prSet/>
      <dgm:spPr/>
      <dgm:t>
        <a:bodyPr/>
        <a:lstStyle/>
        <a:p>
          <a:endParaRPr lang="en-US"/>
        </a:p>
      </dgm:t>
    </dgm:pt>
    <dgm:pt modelId="{D56617B9-73CB-0144-B370-5144B59E4FD7}" type="sibTrans" cxnId="{001F7A2A-416B-2A47-A30A-D54E77E75750}">
      <dgm:prSet/>
      <dgm:spPr/>
      <dgm:t>
        <a:bodyPr/>
        <a:lstStyle/>
        <a:p>
          <a:endParaRPr lang="en-US"/>
        </a:p>
      </dgm:t>
    </dgm:pt>
    <dgm:pt modelId="{C174D4F3-762B-464D-AB8E-BB1B8567F676}">
      <dgm:prSet phldrT="[Text]"/>
      <dgm:spPr/>
      <dgm:t>
        <a:bodyPr/>
        <a:lstStyle/>
        <a:p>
          <a:r>
            <a:rPr lang="en-US" dirty="0"/>
            <a:t>Gender Equity</a:t>
          </a:r>
        </a:p>
      </dgm:t>
    </dgm:pt>
    <dgm:pt modelId="{642FBE74-CE7A-D344-B2D8-B0F5E7D1E7B6}" type="parTrans" cxnId="{438BCF0E-D56A-D748-8083-A04A4C3B6418}">
      <dgm:prSet/>
      <dgm:spPr/>
      <dgm:t>
        <a:bodyPr/>
        <a:lstStyle/>
        <a:p>
          <a:endParaRPr lang="en-US"/>
        </a:p>
      </dgm:t>
    </dgm:pt>
    <dgm:pt modelId="{795C402B-4B25-9B43-AAC1-2EFF63745483}" type="sibTrans" cxnId="{438BCF0E-D56A-D748-8083-A04A4C3B6418}">
      <dgm:prSet/>
      <dgm:spPr/>
      <dgm:t>
        <a:bodyPr/>
        <a:lstStyle/>
        <a:p>
          <a:endParaRPr lang="en-US"/>
        </a:p>
      </dgm:t>
    </dgm:pt>
    <dgm:pt modelId="{852050C1-9BB9-6F4A-923F-FA165814BEAA}" type="pres">
      <dgm:prSet presAssocID="{A2F3EB94-EFA4-E24D-B85D-5E382B92E0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5B2472-80B3-5B4C-B192-68305DF63A18}" type="pres">
      <dgm:prSet presAssocID="{C9141F56-8DF4-174B-A56C-3070D28385BE}" presName="dummy" presStyleCnt="0"/>
      <dgm:spPr/>
    </dgm:pt>
    <dgm:pt modelId="{2614CB5D-1CDB-5D4E-893F-36E578C496BA}" type="pres">
      <dgm:prSet presAssocID="{C9141F56-8DF4-174B-A56C-3070D28385BE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D1086-DF69-204E-B9C5-CD638AD52B37}" type="pres">
      <dgm:prSet presAssocID="{D56617B9-73CB-0144-B370-5144B59E4FD7}" presName="sibTrans" presStyleLbl="node1" presStyleIdx="0" presStyleCnt="2"/>
      <dgm:spPr/>
      <dgm:t>
        <a:bodyPr/>
        <a:lstStyle/>
        <a:p>
          <a:endParaRPr lang="en-US"/>
        </a:p>
      </dgm:t>
    </dgm:pt>
    <dgm:pt modelId="{1789C94A-4798-7A44-82C3-A0C0B4688B0A}" type="pres">
      <dgm:prSet presAssocID="{C174D4F3-762B-464D-AB8E-BB1B8567F676}" presName="dummy" presStyleCnt="0"/>
      <dgm:spPr/>
    </dgm:pt>
    <dgm:pt modelId="{2397EC83-F3B0-D849-9090-22B86AFA0C98}" type="pres">
      <dgm:prSet presAssocID="{C174D4F3-762B-464D-AB8E-BB1B8567F676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76B45-140A-5149-80BD-0607A5020065}" type="pres">
      <dgm:prSet presAssocID="{795C402B-4B25-9B43-AAC1-2EFF63745483}" presName="sibTrans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001F7A2A-416B-2A47-A30A-D54E77E75750}" srcId="{A2F3EB94-EFA4-E24D-B85D-5E382B92E078}" destId="{C9141F56-8DF4-174B-A56C-3070D28385BE}" srcOrd="0" destOrd="0" parTransId="{C2816059-728A-0C4A-A7D9-1BD72997E57D}" sibTransId="{D56617B9-73CB-0144-B370-5144B59E4FD7}"/>
    <dgm:cxn modelId="{23240ED9-5376-5240-90F6-F0FDE6F490DC}" type="presOf" srcId="{C9141F56-8DF4-174B-A56C-3070D28385BE}" destId="{2614CB5D-1CDB-5D4E-893F-36E578C496BA}" srcOrd="0" destOrd="0" presId="urn:microsoft.com/office/officeart/2005/8/layout/cycle1"/>
    <dgm:cxn modelId="{E5E1FC8D-3F80-774F-B2D8-0705DB18573E}" type="presOf" srcId="{795C402B-4B25-9B43-AAC1-2EFF63745483}" destId="{86C76B45-140A-5149-80BD-0607A5020065}" srcOrd="0" destOrd="0" presId="urn:microsoft.com/office/officeart/2005/8/layout/cycle1"/>
    <dgm:cxn modelId="{C1E2A75E-38E5-D748-B9DA-F8D2391F9958}" type="presOf" srcId="{A2F3EB94-EFA4-E24D-B85D-5E382B92E078}" destId="{852050C1-9BB9-6F4A-923F-FA165814BEAA}" srcOrd="0" destOrd="0" presId="urn:microsoft.com/office/officeart/2005/8/layout/cycle1"/>
    <dgm:cxn modelId="{9BC72207-1620-6040-B89A-0647A7E9545F}" type="presOf" srcId="{C174D4F3-762B-464D-AB8E-BB1B8567F676}" destId="{2397EC83-F3B0-D849-9090-22B86AFA0C98}" srcOrd="0" destOrd="0" presId="urn:microsoft.com/office/officeart/2005/8/layout/cycle1"/>
    <dgm:cxn modelId="{AADA3CCB-8F9B-174B-8EFA-4667F4DC79FB}" type="presOf" srcId="{D56617B9-73CB-0144-B370-5144B59E4FD7}" destId="{66BD1086-DF69-204E-B9C5-CD638AD52B37}" srcOrd="0" destOrd="0" presId="urn:microsoft.com/office/officeart/2005/8/layout/cycle1"/>
    <dgm:cxn modelId="{438BCF0E-D56A-D748-8083-A04A4C3B6418}" srcId="{A2F3EB94-EFA4-E24D-B85D-5E382B92E078}" destId="{C174D4F3-762B-464D-AB8E-BB1B8567F676}" srcOrd="1" destOrd="0" parTransId="{642FBE74-CE7A-D344-B2D8-B0F5E7D1E7B6}" sibTransId="{795C402B-4B25-9B43-AAC1-2EFF63745483}"/>
    <dgm:cxn modelId="{73E60B46-C5D0-B84C-B384-25273FDE3F4A}" type="presParOf" srcId="{852050C1-9BB9-6F4A-923F-FA165814BEAA}" destId="{355B2472-80B3-5B4C-B192-68305DF63A18}" srcOrd="0" destOrd="0" presId="urn:microsoft.com/office/officeart/2005/8/layout/cycle1"/>
    <dgm:cxn modelId="{E64FB77A-9F79-7C45-90C6-6BC3957E5B85}" type="presParOf" srcId="{852050C1-9BB9-6F4A-923F-FA165814BEAA}" destId="{2614CB5D-1CDB-5D4E-893F-36E578C496BA}" srcOrd="1" destOrd="0" presId="urn:microsoft.com/office/officeart/2005/8/layout/cycle1"/>
    <dgm:cxn modelId="{B588ADA2-C38A-D34C-AB51-1D2835814818}" type="presParOf" srcId="{852050C1-9BB9-6F4A-923F-FA165814BEAA}" destId="{66BD1086-DF69-204E-B9C5-CD638AD52B37}" srcOrd="2" destOrd="0" presId="urn:microsoft.com/office/officeart/2005/8/layout/cycle1"/>
    <dgm:cxn modelId="{21B4029A-A045-BF4A-B447-768E102B0E71}" type="presParOf" srcId="{852050C1-9BB9-6F4A-923F-FA165814BEAA}" destId="{1789C94A-4798-7A44-82C3-A0C0B4688B0A}" srcOrd="3" destOrd="0" presId="urn:microsoft.com/office/officeart/2005/8/layout/cycle1"/>
    <dgm:cxn modelId="{D5E1D1CD-A04A-4E45-BAC9-30A06E1A4FD0}" type="presParOf" srcId="{852050C1-9BB9-6F4A-923F-FA165814BEAA}" destId="{2397EC83-F3B0-D849-9090-22B86AFA0C98}" srcOrd="4" destOrd="0" presId="urn:microsoft.com/office/officeart/2005/8/layout/cycle1"/>
    <dgm:cxn modelId="{EB0514EF-DD9B-A543-9D8B-F572EC16A36D}" type="presParOf" srcId="{852050C1-9BB9-6F4A-923F-FA165814BEAA}" destId="{86C76B45-140A-5149-80BD-0607A5020065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F92DB9-C5FF-FE4F-90D4-D635C5A40C7C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ADFE7C-5571-9740-831A-B94FA5417FF2}">
      <dgm:prSet phldrT="[Text]"/>
      <dgm:spPr/>
      <dgm:t>
        <a:bodyPr/>
        <a:lstStyle/>
        <a:p>
          <a:r>
            <a:rPr lang="en-US" dirty="0"/>
            <a:t>Decline in job satisfaction</a:t>
          </a:r>
        </a:p>
      </dgm:t>
    </dgm:pt>
    <dgm:pt modelId="{D430373C-DF31-634F-B45E-62B95896AF49}" type="parTrans" cxnId="{15E5DD6C-1BB7-DA45-A480-92B0A9689670}">
      <dgm:prSet/>
      <dgm:spPr/>
      <dgm:t>
        <a:bodyPr/>
        <a:lstStyle/>
        <a:p>
          <a:endParaRPr lang="en-US"/>
        </a:p>
      </dgm:t>
    </dgm:pt>
    <dgm:pt modelId="{09DD6D17-80CA-824B-A9B9-21BCA661A1C9}" type="sibTrans" cxnId="{15E5DD6C-1BB7-DA45-A480-92B0A9689670}">
      <dgm:prSet/>
      <dgm:spPr/>
      <dgm:t>
        <a:bodyPr/>
        <a:lstStyle/>
        <a:p>
          <a:endParaRPr lang="en-US"/>
        </a:p>
      </dgm:t>
    </dgm:pt>
    <dgm:pt modelId="{0B0115D2-9554-974E-9776-F28C95ED5230}">
      <dgm:prSet phldrT="[Text]"/>
      <dgm:spPr/>
      <dgm:t>
        <a:bodyPr/>
        <a:lstStyle/>
        <a:p>
          <a:r>
            <a:rPr lang="en-US" dirty="0"/>
            <a:t>Withdrawal from organization</a:t>
          </a:r>
        </a:p>
      </dgm:t>
    </dgm:pt>
    <dgm:pt modelId="{3EAA2939-83A6-204A-BECF-79C50856A2B6}" type="parTrans" cxnId="{4DB04714-1265-B544-B91B-71B05E587DCC}">
      <dgm:prSet/>
      <dgm:spPr/>
      <dgm:t>
        <a:bodyPr/>
        <a:lstStyle/>
        <a:p>
          <a:endParaRPr lang="en-US"/>
        </a:p>
      </dgm:t>
    </dgm:pt>
    <dgm:pt modelId="{AB7BFA53-6B80-4C4C-B5ED-675C50F4FCDC}" type="sibTrans" cxnId="{4DB04714-1265-B544-B91B-71B05E587DCC}">
      <dgm:prSet/>
      <dgm:spPr/>
      <dgm:t>
        <a:bodyPr/>
        <a:lstStyle/>
        <a:p>
          <a:endParaRPr lang="en-US"/>
        </a:p>
      </dgm:t>
    </dgm:pt>
    <dgm:pt modelId="{6E683478-4439-4847-976F-DB249FC0F9CC}">
      <dgm:prSet phldrT="[Text]"/>
      <dgm:spPr/>
      <dgm:t>
        <a:bodyPr/>
        <a:lstStyle/>
        <a:p>
          <a:r>
            <a:rPr lang="en-US" dirty="0"/>
            <a:t>Decline in productivity</a:t>
          </a:r>
        </a:p>
      </dgm:t>
    </dgm:pt>
    <dgm:pt modelId="{DF493FEE-BE66-5D48-AFC2-E186935D679F}" type="parTrans" cxnId="{CC4DC875-97A6-EA40-BC9C-A7A7839D6094}">
      <dgm:prSet/>
      <dgm:spPr/>
      <dgm:t>
        <a:bodyPr/>
        <a:lstStyle/>
        <a:p>
          <a:endParaRPr lang="en-US"/>
        </a:p>
      </dgm:t>
    </dgm:pt>
    <dgm:pt modelId="{FCAD40F3-3C69-C84B-B5BC-00C1BE01FC7C}" type="sibTrans" cxnId="{CC4DC875-97A6-EA40-BC9C-A7A7839D6094}">
      <dgm:prSet/>
      <dgm:spPr/>
      <dgm:t>
        <a:bodyPr/>
        <a:lstStyle/>
        <a:p>
          <a:endParaRPr lang="en-US"/>
        </a:p>
      </dgm:t>
    </dgm:pt>
    <dgm:pt modelId="{59EDFDE3-8500-7D48-9B57-79DA3E711C43}">
      <dgm:prSet phldrT="[Text]"/>
      <dgm:spPr/>
      <dgm:t>
        <a:bodyPr/>
        <a:lstStyle/>
        <a:p>
          <a:r>
            <a:rPr lang="en-US" dirty="0"/>
            <a:t>Do not get into leadership</a:t>
          </a:r>
        </a:p>
      </dgm:t>
    </dgm:pt>
    <dgm:pt modelId="{CEE82AF4-DC5F-B546-A4A5-96D542B551AA}" type="parTrans" cxnId="{3648786B-A2B1-7F47-93C7-96D8E9BF1043}">
      <dgm:prSet/>
      <dgm:spPr/>
      <dgm:t>
        <a:bodyPr/>
        <a:lstStyle/>
        <a:p>
          <a:endParaRPr lang="en-US"/>
        </a:p>
      </dgm:t>
    </dgm:pt>
    <dgm:pt modelId="{60D9C1C7-A9C7-A94F-BD23-59B055EE01D8}" type="sibTrans" cxnId="{3648786B-A2B1-7F47-93C7-96D8E9BF1043}">
      <dgm:prSet/>
      <dgm:spPr/>
      <dgm:t>
        <a:bodyPr/>
        <a:lstStyle/>
        <a:p>
          <a:endParaRPr lang="en-US"/>
        </a:p>
      </dgm:t>
    </dgm:pt>
    <dgm:pt modelId="{F86B79BE-5859-D046-B94F-0790BC8450C2}">
      <dgm:prSet phldrT="[Text]"/>
      <dgm:spPr/>
      <dgm:t>
        <a:bodyPr/>
        <a:lstStyle/>
        <a:p>
          <a:r>
            <a:rPr lang="en-US" dirty="0"/>
            <a:t>Culture and Climate lead to more harassment</a:t>
          </a:r>
        </a:p>
      </dgm:t>
    </dgm:pt>
    <dgm:pt modelId="{6C0A4C19-5B9E-F24C-8427-C849B68109B6}" type="parTrans" cxnId="{D14547E5-E93C-9B4B-A15E-87875D1A8BB2}">
      <dgm:prSet/>
      <dgm:spPr/>
      <dgm:t>
        <a:bodyPr/>
        <a:lstStyle/>
        <a:p>
          <a:endParaRPr lang="en-US"/>
        </a:p>
      </dgm:t>
    </dgm:pt>
    <dgm:pt modelId="{C3906131-6EA9-5D47-B5F0-C754C83C75EC}" type="sibTrans" cxnId="{D14547E5-E93C-9B4B-A15E-87875D1A8BB2}">
      <dgm:prSet/>
      <dgm:spPr/>
      <dgm:t>
        <a:bodyPr/>
        <a:lstStyle/>
        <a:p>
          <a:endParaRPr lang="en-US"/>
        </a:p>
      </dgm:t>
    </dgm:pt>
    <dgm:pt modelId="{B76A56C0-16AE-3649-8B40-7892ACD05305}" type="pres">
      <dgm:prSet presAssocID="{66F92DB9-C5FF-FE4F-90D4-D635C5A40C7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D38EC6-2456-CD4F-B69A-9A6BFD0B542C}" type="pres">
      <dgm:prSet presAssocID="{21ADFE7C-5571-9740-831A-B94FA5417FF2}" presName="dummy" presStyleCnt="0"/>
      <dgm:spPr/>
    </dgm:pt>
    <dgm:pt modelId="{2FBD7F9F-6AC5-2C46-A3EF-44BA22D4A69D}" type="pres">
      <dgm:prSet presAssocID="{21ADFE7C-5571-9740-831A-B94FA5417FF2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73923-F678-EF46-B8EC-FAB9BC6B8B71}" type="pres">
      <dgm:prSet presAssocID="{09DD6D17-80CA-824B-A9B9-21BCA661A1C9}" presName="sibTrans" presStyleLbl="node1" presStyleIdx="0" presStyleCnt="5"/>
      <dgm:spPr/>
      <dgm:t>
        <a:bodyPr/>
        <a:lstStyle/>
        <a:p>
          <a:endParaRPr lang="en-US"/>
        </a:p>
      </dgm:t>
    </dgm:pt>
    <dgm:pt modelId="{3C3A7833-0687-D34F-9262-023F1E94EB77}" type="pres">
      <dgm:prSet presAssocID="{0B0115D2-9554-974E-9776-F28C95ED5230}" presName="dummy" presStyleCnt="0"/>
      <dgm:spPr/>
    </dgm:pt>
    <dgm:pt modelId="{F99EC632-91DA-4543-88B6-49C58C3254D2}" type="pres">
      <dgm:prSet presAssocID="{0B0115D2-9554-974E-9776-F28C95ED5230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00834-0AE4-EC40-A64E-226A9B537275}" type="pres">
      <dgm:prSet presAssocID="{AB7BFA53-6B80-4C4C-B5ED-675C50F4FCDC}" presName="sibTrans" presStyleLbl="node1" presStyleIdx="1" presStyleCnt="5"/>
      <dgm:spPr/>
      <dgm:t>
        <a:bodyPr/>
        <a:lstStyle/>
        <a:p>
          <a:endParaRPr lang="en-US"/>
        </a:p>
      </dgm:t>
    </dgm:pt>
    <dgm:pt modelId="{7B936A42-A07F-2141-B913-683560DB584C}" type="pres">
      <dgm:prSet presAssocID="{6E683478-4439-4847-976F-DB249FC0F9CC}" presName="dummy" presStyleCnt="0"/>
      <dgm:spPr/>
    </dgm:pt>
    <dgm:pt modelId="{EA74209C-C5CA-BF46-A71B-F79F9EB73AF8}" type="pres">
      <dgm:prSet presAssocID="{6E683478-4439-4847-976F-DB249FC0F9CC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F3F79-F2CF-0947-884B-E36AFB7D7397}" type="pres">
      <dgm:prSet presAssocID="{FCAD40F3-3C69-C84B-B5BC-00C1BE01FC7C}" presName="sibTrans" presStyleLbl="node1" presStyleIdx="2" presStyleCnt="5"/>
      <dgm:spPr/>
      <dgm:t>
        <a:bodyPr/>
        <a:lstStyle/>
        <a:p>
          <a:endParaRPr lang="en-US"/>
        </a:p>
      </dgm:t>
    </dgm:pt>
    <dgm:pt modelId="{BF5E3010-9E34-0841-B47A-D6D53CBECD2D}" type="pres">
      <dgm:prSet presAssocID="{59EDFDE3-8500-7D48-9B57-79DA3E711C43}" presName="dummy" presStyleCnt="0"/>
      <dgm:spPr/>
    </dgm:pt>
    <dgm:pt modelId="{C17ADA29-E8BB-C94E-9722-DADE70FC9C6E}" type="pres">
      <dgm:prSet presAssocID="{59EDFDE3-8500-7D48-9B57-79DA3E711C43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2007A-295D-B54C-8845-F0F3F1445241}" type="pres">
      <dgm:prSet presAssocID="{60D9C1C7-A9C7-A94F-BD23-59B055EE01D8}" presName="sibTrans" presStyleLbl="node1" presStyleIdx="3" presStyleCnt="5"/>
      <dgm:spPr/>
      <dgm:t>
        <a:bodyPr/>
        <a:lstStyle/>
        <a:p>
          <a:endParaRPr lang="en-US"/>
        </a:p>
      </dgm:t>
    </dgm:pt>
    <dgm:pt modelId="{EB117D34-259A-E548-A992-A37750894475}" type="pres">
      <dgm:prSet presAssocID="{F86B79BE-5859-D046-B94F-0790BC8450C2}" presName="dummy" presStyleCnt="0"/>
      <dgm:spPr/>
    </dgm:pt>
    <dgm:pt modelId="{72F692A3-1B97-2140-9DA7-19BF1F178F34}" type="pres">
      <dgm:prSet presAssocID="{F86B79BE-5859-D046-B94F-0790BC8450C2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683F8-D2B1-0A45-BA90-423D12DBF9A4}" type="pres">
      <dgm:prSet presAssocID="{C3906131-6EA9-5D47-B5F0-C754C83C75EC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DB4950CA-3351-5A44-99FA-592B0A04AB98}" type="presOf" srcId="{59EDFDE3-8500-7D48-9B57-79DA3E711C43}" destId="{C17ADA29-E8BB-C94E-9722-DADE70FC9C6E}" srcOrd="0" destOrd="0" presId="urn:microsoft.com/office/officeart/2005/8/layout/cycle1"/>
    <dgm:cxn modelId="{90BAC094-DE07-A34E-AA59-3B1381E65797}" type="presOf" srcId="{09DD6D17-80CA-824B-A9B9-21BCA661A1C9}" destId="{2A173923-F678-EF46-B8EC-FAB9BC6B8B71}" srcOrd="0" destOrd="0" presId="urn:microsoft.com/office/officeart/2005/8/layout/cycle1"/>
    <dgm:cxn modelId="{01AF51A3-E34E-2147-90A1-482C40BC5198}" type="presOf" srcId="{FCAD40F3-3C69-C84B-B5BC-00C1BE01FC7C}" destId="{30EF3F79-F2CF-0947-884B-E36AFB7D7397}" srcOrd="0" destOrd="0" presId="urn:microsoft.com/office/officeart/2005/8/layout/cycle1"/>
    <dgm:cxn modelId="{EA60E109-8659-2C4E-B44D-873A8830366E}" type="presOf" srcId="{C3906131-6EA9-5D47-B5F0-C754C83C75EC}" destId="{505683F8-D2B1-0A45-BA90-423D12DBF9A4}" srcOrd="0" destOrd="0" presId="urn:microsoft.com/office/officeart/2005/8/layout/cycle1"/>
    <dgm:cxn modelId="{4187F7DF-7516-A64C-A5E6-D47DEE31C242}" type="presOf" srcId="{F86B79BE-5859-D046-B94F-0790BC8450C2}" destId="{72F692A3-1B97-2140-9DA7-19BF1F178F34}" srcOrd="0" destOrd="0" presId="urn:microsoft.com/office/officeart/2005/8/layout/cycle1"/>
    <dgm:cxn modelId="{4DB04714-1265-B544-B91B-71B05E587DCC}" srcId="{66F92DB9-C5FF-FE4F-90D4-D635C5A40C7C}" destId="{0B0115D2-9554-974E-9776-F28C95ED5230}" srcOrd="1" destOrd="0" parTransId="{3EAA2939-83A6-204A-BECF-79C50856A2B6}" sibTransId="{AB7BFA53-6B80-4C4C-B5ED-675C50F4FCDC}"/>
    <dgm:cxn modelId="{94159A84-19BA-6946-89D9-CBDF2294FEE6}" type="presOf" srcId="{66F92DB9-C5FF-FE4F-90D4-D635C5A40C7C}" destId="{B76A56C0-16AE-3649-8B40-7892ACD05305}" srcOrd="0" destOrd="0" presId="urn:microsoft.com/office/officeart/2005/8/layout/cycle1"/>
    <dgm:cxn modelId="{ACBBEBFC-7BBE-D44D-BA55-6E322529EF71}" type="presOf" srcId="{6E683478-4439-4847-976F-DB249FC0F9CC}" destId="{EA74209C-C5CA-BF46-A71B-F79F9EB73AF8}" srcOrd="0" destOrd="0" presId="urn:microsoft.com/office/officeart/2005/8/layout/cycle1"/>
    <dgm:cxn modelId="{B908152C-DA08-814E-AA01-7BF3E0A4546D}" type="presOf" srcId="{AB7BFA53-6B80-4C4C-B5ED-675C50F4FCDC}" destId="{C6700834-0AE4-EC40-A64E-226A9B537275}" srcOrd="0" destOrd="0" presId="urn:microsoft.com/office/officeart/2005/8/layout/cycle1"/>
    <dgm:cxn modelId="{4A7EB01F-66E3-5B41-BD39-C59B7817E111}" type="presOf" srcId="{60D9C1C7-A9C7-A94F-BD23-59B055EE01D8}" destId="{0A82007A-295D-B54C-8845-F0F3F1445241}" srcOrd="0" destOrd="0" presId="urn:microsoft.com/office/officeart/2005/8/layout/cycle1"/>
    <dgm:cxn modelId="{3648786B-A2B1-7F47-93C7-96D8E9BF1043}" srcId="{66F92DB9-C5FF-FE4F-90D4-D635C5A40C7C}" destId="{59EDFDE3-8500-7D48-9B57-79DA3E711C43}" srcOrd="3" destOrd="0" parTransId="{CEE82AF4-DC5F-B546-A4A5-96D542B551AA}" sibTransId="{60D9C1C7-A9C7-A94F-BD23-59B055EE01D8}"/>
    <dgm:cxn modelId="{D14547E5-E93C-9B4B-A15E-87875D1A8BB2}" srcId="{66F92DB9-C5FF-FE4F-90D4-D635C5A40C7C}" destId="{F86B79BE-5859-D046-B94F-0790BC8450C2}" srcOrd="4" destOrd="0" parTransId="{6C0A4C19-5B9E-F24C-8427-C849B68109B6}" sibTransId="{C3906131-6EA9-5D47-B5F0-C754C83C75EC}"/>
    <dgm:cxn modelId="{43B68917-AA81-E648-AC5B-668F75EED2E3}" type="presOf" srcId="{0B0115D2-9554-974E-9776-F28C95ED5230}" destId="{F99EC632-91DA-4543-88B6-49C58C3254D2}" srcOrd="0" destOrd="0" presId="urn:microsoft.com/office/officeart/2005/8/layout/cycle1"/>
    <dgm:cxn modelId="{CC4DC875-97A6-EA40-BC9C-A7A7839D6094}" srcId="{66F92DB9-C5FF-FE4F-90D4-D635C5A40C7C}" destId="{6E683478-4439-4847-976F-DB249FC0F9CC}" srcOrd="2" destOrd="0" parTransId="{DF493FEE-BE66-5D48-AFC2-E186935D679F}" sibTransId="{FCAD40F3-3C69-C84B-B5BC-00C1BE01FC7C}"/>
    <dgm:cxn modelId="{15E5DD6C-1BB7-DA45-A480-92B0A9689670}" srcId="{66F92DB9-C5FF-FE4F-90D4-D635C5A40C7C}" destId="{21ADFE7C-5571-9740-831A-B94FA5417FF2}" srcOrd="0" destOrd="0" parTransId="{D430373C-DF31-634F-B45E-62B95896AF49}" sibTransId="{09DD6D17-80CA-824B-A9B9-21BCA661A1C9}"/>
    <dgm:cxn modelId="{0E8640FE-F0F4-E941-9E82-D4E296DBEF06}" type="presOf" srcId="{21ADFE7C-5571-9740-831A-B94FA5417FF2}" destId="{2FBD7F9F-6AC5-2C46-A3EF-44BA22D4A69D}" srcOrd="0" destOrd="0" presId="urn:microsoft.com/office/officeart/2005/8/layout/cycle1"/>
    <dgm:cxn modelId="{2627AB07-B47A-3048-A353-E2EC52183602}" type="presParOf" srcId="{B76A56C0-16AE-3649-8B40-7892ACD05305}" destId="{F5D38EC6-2456-CD4F-B69A-9A6BFD0B542C}" srcOrd="0" destOrd="0" presId="urn:microsoft.com/office/officeart/2005/8/layout/cycle1"/>
    <dgm:cxn modelId="{B27D9A05-A0F1-D841-8A1C-756DBEC3AC9D}" type="presParOf" srcId="{B76A56C0-16AE-3649-8B40-7892ACD05305}" destId="{2FBD7F9F-6AC5-2C46-A3EF-44BA22D4A69D}" srcOrd="1" destOrd="0" presId="urn:microsoft.com/office/officeart/2005/8/layout/cycle1"/>
    <dgm:cxn modelId="{C7BB8264-B49F-E74F-B88B-95185529EBE8}" type="presParOf" srcId="{B76A56C0-16AE-3649-8B40-7892ACD05305}" destId="{2A173923-F678-EF46-B8EC-FAB9BC6B8B71}" srcOrd="2" destOrd="0" presId="urn:microsoft.com/office/officeart/2005/8/layout/cycle1"/>
    <dgm:cxn modelId="{CABBFD15-3098-D544-81BC-CDB9498E05A0}" type="presParOf" srcId="{B76A56C0-16AE-3649-8B40-7892ACD05305}" destId="{3C3A7833-0687-D34F-9262-023F1E94EB77}" srcOrd="3" destOrd="0" presId="urn:microsoft.com/office/officeart/2005/8/layout/cycle1"/>
    <dgm:cxn modelId="{99E90DCB-A844-B740-AACA-5515159EE003}" type="presParOf" srcId="{B76A56C0-16AE-3649-8B40-7892ACD05305}" destId="{F99EC632-91DA-4543-88B6-49C58C3254D2}" srcOrd="4" destOrd="0" presId="urn:microsoft.com/office/officeart/2005/8/layout/cycle1"/>
    <dgm:cxn modelId="{104C0055-6EBF-5840-BC8B-52D2FEA62814}" type="presParOf" srcId="{B76A56C0-16AE-3649-8B40-7892ACD05305}" destId="{C6700834-0AE4-EC40-A64E-226A9B537275}" srcOrd="5" destOrd="0" presId="urn:microsoft.com/office/officeart/2005/8/layout/cycle1"/>
    <dgm:cxn modelId="{5AD5DE92-9CA3-2F4D-BDFC-76ABD32C6FC2}" type="presParOf" srcId="{B76A56C0-16AE-3649-8B40-7892ACD05305}" destId="{7B936A42-A07F-2141-B913-683560DB584C}" srcOrd="6" destOrd="0" presId="urn:microsoft.com/office/officeart/2005/8/layout/cycle1"/>
    <dgm:cxn modelId="{2F97008E-7932-7945-9597-BCD1D7F4E15D}" type="presParOf" srcId="{B76A56C0-16AE-3649-8B40-7892ACD05305}" destId="{EA74209C-C5CA-BF46-A71B-F79F9EB73AF8}" srcOrd="7" destOrd="0" presId="urn:microsoft.com/office/officeart/2005/8/layout/cycle1"/>
    <dgm:cxn modelId="{DFF2A807-1F0F-4D4C-898B-BB621CFECA73}" type="presParOf" srcId="{B76A56C0-16AE-3649-8B40-7892ACD05305}" destId="{30EF3F79-F2CF-0947-884B-E36AFB7D7397}" srcOrd="8" destOrd="0" presId="urn:microsoft.com/office/officeart/2005/8/layout/cycle1"/>
    <dgm:cxn modelId="{C11743F6-E775-1C47-886A-0F28086E260D}" type="presParOf" srcId="{B76A56C0-16AE-3649-8B40-7892ACD05305}" destId="{BF5E3010-9E34-0841-B47A-D6D53CBECD2D}" srcOrd="9" destOrd="0" presId="urn:microsoft.com/office/officeart/2005/8/layout/cycle1"/>
    <dgm:cxn modelId="{EF5C60F3-4949-9648-B24E-1F117EE14718}" type="presParOf" srcId="{B76A56C0-16AE-3649-8B40-7892ACD05305}" destId="{C17ADA29-E8BB-C94E-9722-DADE70FC9C6E}" srcOrd="10" destOrd="0" presId="urn:microsoft.com/office/officeart/2005/8/layout/cycle1"/>
    <dgm:cxn modelId="{F3DC4F08-43D0-7249-817A-FAE183F96C2C}" type="presParOf" srcId="{B76A56C0-16AE-3649-8B40-7892ACD05305}" destId="{0A82007A-295D-B54C-8845-F0F3F1445241}" srcOrd="11" destOrd="0" presId="urn:microsoft.com/office/officeart/2005/8/layout/cycle1"/>
    <dgm:cxn modelId="{74512BB3-1BAF-014B-8072-BD1400906DB6}" type="presParOf" srcId="{B76A56C0-16AE-3649-8B40-7892ACD05305}" destId="{EB117D34-259A-E548-A992-A37750894475}" srcOrd="12" destOrd="0" presId="urn:microsoft.com/office/officeart/2005/8/layout/cycle1"/>
    <dgm:cxn modelId="{8A72692F-2A16-634C-959D-73DC6F4231AA}" type="presParOf" srcId="{B76A56C0-16AE-3649-8B40-7892ACD05305}" destId="{72F692A3-1B97-2140-9DA7-19BF1F178F34}" srcOrd="13" destOrd="0" presId="urn:microsoft.com/office/officeart/2005/8/layout/cycle1"/>
    <dgm:cxn modelId="{2DFCB1EB-D125-3D4A-A40C-38619008067C}" type="presParOf" srcId="{B76A56C0-16AE-3649-8B40-7892ACD05305}" destId="{505683F8-D2B1-0A45-BA90-423D12DBF9A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F0EDF-C2A2-C744-9C4E-E2D987C53D7E}">
      <dsp:nvSpPr>
        <dsp:cNvPr id="0" name=""/>
        <dsp:cNvSpPr/>
      </dsp:nvSpPr>
      <dsp:spPr>
        <a:xfrm>
          <a:off x="2728383" y="0"/>
          <a:ext cx="2728383" cy="1554162"/>
        </a:xfrm>
        <a:prstGeom prst="trapezoid">
          <a:avLst>
            <a:gd name="adj" fmla="val 87777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Behaviors that are Illegal</a:t>
          </a:r>
        </a:p>
      </dsp:txBody>
      <dsp:txXfrm>
        <a:off x="2728383" y="0"/>
        <a:ext cx="2728383" cy="1554162"/>
      </dsp:txXfrm>
    </dsp:sp>
    <dsp:sp modelId="{D426E825-9902-9A4B-85D6-B73F91FD6749}">
      <dsp:nvSpPr>
        <dsp:cNvPr id="0" name=""/>
        <dsp:cNvSpPr/>
      </dsp:nvSpPr>
      <dsp:spPr>
        <a:xfrm>
          <a:off x="1364191" y="1554162"/>
          <a:ext cx="5456766" cy="1554162"/>
        </a:xfrm>
        <a:prstGeom prst="trapezoid">
          <a:avLst>
            <a:gd name="adj" fmla="val 87777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Behaviors that violate institutional policies</a:t>
          </a:r>
        </a:p>
      </dsp:txBody>
      <dsp:txXfrm>
        <a:off x="2319125" y="1554162"/>
        <a:ext cx="3546898" cy="1554162"/>
      </dsp:txXfrm>
    </dsp:sp>
    <dsp:sp modelId="{131A559E-0086-F64B-9088-CE7BCEEF72B9}">
      <dsp:nvSpPr>
        <dsp:cNvPr id="0" name=""/>
        <dsp:cNvSpPr/>
      </dsp:nvSpPr>
      <dsp:spPr>
        <a:xfrm>
          <a:off x="0" y="3108324"/>
          <a:ext cx="8185150" cy="1554162"/>
        </a:xfrm>
        <a:prstGeom prst="trapezoid">
          <a:avLst>
            <a:gd name="adj" fmla="val 87777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Behaviors that are unacceptable but not covered in policies and laws</a:t>
          </a:r>
        </a:p>
      </dsp:txBody>
      <dsp:txXfrm>
        <a:off x="1432401" y="3108324"/>
        <a:ext cx="5320347" cy="1554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4CB5D-1CDB-5D4E-893F-36E578C496BA}">
      <dsp:nvSpPr>
        <dsp:cNvPr id="0" name=""/>
        <dsp:cNvSpPr/>
      </dsp:nvSpPr>
      <dsp:spPr>
        <a:xfrm>
          <a:off x="3767725" y="1069875"/>
          <a:ext cx="2025848" cy="2025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Harassment</a:t>
          </a:r>
        </a:p>
      </dsp:txBody>
      <dsp:txXfrm>
        <a:off x="3767725" y="1069875"/>
        <a:ext cx="2025848" cy="2025848"/>
      </dsp:txXfrm>
    </dsp:sp>
    <dsp:sp modelId="{66BD1086-DF69-204E-B9C5-CD638AD52B37}">
      <dsp:nvSpPr>
        <dsp:cNvPr id="0" name=""/>
        <dsp:cNvSpPr/>
      </dsp:nvSpPr>
      <dsp:spPr>
        <a:xfrm>
          <a:off x="1039789" y="-1610"/>
          <a:ext cx="4168821" cy="4168821"/>
        </a:xfrm>
        <a:prstGeom prst="circularArrow">
          <a:avLst>
            <a:gd name="adj1" fmla="val 9476"/>
            <a:gd name="adj2" fmla="val 684342"/>
            <a:gd name="adj3" fmla="val 7853762"/>
            <a:gd name="adj4" fmla="val 2261896"/>
            <a:gd name="adj5" fmla="val 110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7EC83-F3B0-D849-9090-22B86AFA0C98}">
      <dsp:nvSpPr>
        <dsp:cNvPr id="0" name=""/>
        <dsp:cNvSpPr/>
      </dsp:nvSpPr>
      <dsp:spPr>
        <a:xfrm>
          <a:off x="454825" y="1069875"/>
          <a:ext cx="2025848" cy="2025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Gender Equity</a:t>
          </a:r>
        </a:p>
      </dsp:txBody>
      <dsp:txXfrm>
        <a:off x="454825" y="1069875"/>
        <a:ext cx="2025848" cy="2025848"/>
      </dsp:txXfrm>
    </dsp:sp>
    <dsp:sp modelId="{86C76B45-140A-5149-80BD-0607A5020065}">
      <dsp:nvSpPr>
        <dsp:cNvPr id="0" name=""/>
        <dsp:cNvSpPr/>
      </dsp:nvSpPr>
      <dsp:spPr>
        <a:xfrm>
          <a:off x="1039789" y="-1610"/>
          <a:ext cx="4168821" cy="4168821"/>
        </a:xfrm>
        <a:prstGeom prst="circularArrow">
          <a:avLst>
            <a:gd name="adj1" fmla="val 9476"/>
            <a:gd name="adj2" fmla="val 684342"/>
            <a:gd name="adj3" fmla="val 18653762"/>
            <a:gd name="adj4" fmla="val 13061896"/>
            <a:gd name="adj5" fmla="val 110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D7F9F-6AC5-2C46-A3EF-44BA22D4A69D}">
      <dsp:nvSpPr>
        <dsp:cNvPr id="0" name=""/>
        <dsp:cNvSpPr/>
      </dsp:nvSpPr>
      <dsp:spPr>
        <a:xfrm>
          <a:off x="4644023" y="35024"/>
          <a:ext cx="1153035" cy="1153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Decline in job satisfaction</a:t>
          </a:r>
        </a:p>
      </dsp:txBody>
      <dsp:txXfrm>
        <a:off x="4644023" y="35024"/>
        <a:ext cx="1153035" cy="1153035"/>
      </dsp:txXfrm>
    </dsp:sp>
    <dsp:sp modelId="{2A173923-F678-EF46-B8EC-FAB9BC6B8B71}">
      <dsp:nvSpPr>
        <dsp:cNvPr id="0" name=""/>
        <dsp:cNvSpPr/>
      </dsp:nvSpPr>
      <dsp:spPr>
        <a:xfrm>
          <a:off x="1929986" y="1465"/>
          <a:ext cx="4325176" cy="4325176"/>
        </a:xfrm>
        <a:prstGeom prst="circularArrow">
          <a:avLst>
            <a:gd name="adj1" fmla="val 5198"/>
            <a:gd name="adj2" fmla="val 335788"/>
            <a:gd name="adj3" fmla="val 21293751"/>
            <a:gd name="adj4" fmla="val 19765793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EC632-91DA-4543-88B6-49C58C3254D2}">
      <dsp:nvSpPr>
        <dsp:cNvPr id="0" name=""/>
        <dsp:cNvSpPr/>
      </dsp:nvSpPr>
      <dsp:spPr>
        <a:xfrm>
          <a:off x="5341144" y="2180542"/>
          <a:ext cx="1153035" cy="1153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Withdrawal from organization</a:t>
          </a:r>
        </a:p>
      </dsp:txBody>
      <dsp:txXfrm>
        <a:off x="5341144" y="2180542"/>
        <a:ext cx="1153035" cy="1153035"/>
      </dsp:txXfrm>
    </dsp:sp>
    <dsp:sp modelId="{C6700834-0AE4-EC40-A64E-226A9B537275}">
      <dsp:nvSpPr>
        <dsp:cNvPr id="0" name=""/>
        <dsp:cNvSpPr/>
      </dsp:nvSpPr>
      <dsp:spPr>
        <a:xfrm>
          <a:off x="1929986" y="1465"/>
          <a:ext cx="4325176" cy="4325176"/>
        </a:xfrm>
        <a:prstGeom prst="circularArrow">
          <a:avLst>
            <a:gd name="adj1" fmla="val 5198"/>
            <a:gd name="adj2" fmla="val 335788"/>
            <a:gd name="adj3" fmla="val 4015226"/>
            <a:gd name="adj4" fmla="val 2252948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4209C-C5CA-BF46-A71B-F79F9EB73AF8}">
      <dsp:nvSpPr>
        <dsp:cNvPr id="0" name=""/>
        <dsp:cNvSpPr/>
      </dsp:nvSpPr>
      <dsp:spPr>
        <a:xfrm>
          <a:off x="3516057" y="3506545"/>
          <a:ext cx="1153035" cy="1153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Decline in productivity</a:t>
          </a:r>
        </a:p>
      </dsp:txBody>
      <dsp:txXfrm>
        <a:off x="3516057" y="3506545"/>
        <a:ext cx="1153035" cy="1153035"/>
      </dsp:txXfrm>
    </dsp:sp>
    <dsp:sp modelId="{30EF3F79-F2CF-0947-884B-E36AFB7D7397}">
      <dsp:nvSpPr>
        <dsp:cNvPr id="0" name=""/>
        <dsp:cNvSpPr/>
      </dsp:nvSpPr>
      <dsp:spPr>
        <a:xfrm>
          <a:off x="1929986" y="1465"/>
          <a:ext cx="4325176" cy="4325176"/>
        </a:xfrm>
        <a:prstGeom prst="circularArrow">
          <a:avLst>
            <a:gd name="adj1" fmla="val 5198"/>
            <a:gd name="adj2" fmla="val 335788"/>
            <a:gd name="adj3" fmla="val 8211264"/>
            <a:gd name="adj4" fmla="val 6448986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ADA29-E8BB-C94E-9722-DADE70FC9C6E}">
      <dsp:nvSpPr>
        <dsp:cNvPr id="0" name=""/>
        <dsp:cNvSpPr/>
      </dsp:nvSpPr>
      <dsp:spPr>
        <a:xfrm>
          <a:off x="1690970" y="2180542"/>
          <a:ext cx="1153035" cy="1153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Do not get into leadership</a:t>
          </a:r>
        </a:p>
      </dsp:txBody>
      <dsp:txXfrm>
        <a:off x="1690970" y="2180542"/>
        <a:ext cx="1153035" cy="1153035"/>
      </dsp:txXfrm>
    </dsp:sp>
    <dsp:sp modelId="{0A82007A-295D-B54C-8845-F0F3F1445241}">
      <dsp:nvSpPr>
        <dsp:cNvPr id="0" name=""/>
        <dsp:cNvSpPr/>
      </dsp:nvSpPr>
      <dsp:spPr>
        <a:xfrm>
          <a:off x="1929986" y="1465"/>
          <a:ext cx="4325176" cy="4325176"/>
        </a:xfrm>
        <a:prstGeom prst="circularArrow">
          <a:avLst>
            <a:gd name="adj1" fmla="val 5198"/>
            <a:gd name="adj2" fmla="val 335788"/>
            <a:gd name="adj3" fmla="val 12298419"/>
            <a:gd name="adj4" fmla="val 10770461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692A3-1B97-2140-9DA7-19BF1F178F34}">
      <dsp:nvSpPr>
        <dsp:cNvPr id="0" name=""/>
        <dsp:cNvSpPr/>
      </dsp:nvSpPr>
      <dsp:spPr>
        <a:xfrm>
          <a:off x="2388091" y="35024"/>
          <a:ext cx="1153035" cy="1153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Culture and Climate lead to more harassment</a:t>
          </a:r>
        </a:p>
      </dsp:txBody>
      <dsp:txXfrm>
        <a:off x="2388091" y="35024"/>
        <a:ext cx="1153035" cy="1153035"/>
      </dsp:txXfrm>
    </dsp:sp>
    <dsp:sp modelId="{505683F8-D2B1-0A45-BA90-423D12DBF9A4}">
      <dsp:nvSpPr>
        <dsp:cNvPr id="0" name=""/>
        <dsp:cNvSpPr/>
      </dsp:nvSpPr>
      <dsp:spPr>
        <a:xfrm>
          <a:off x="1929986" y="1465"/>
          <a:ext cx="4325176" cy="4325176"/>
        </a:xfrm>
        <a:prstGeom prst="circularArrow">
          <a:avLst>
            <a:gd name="adj1" fmla="val 5198"/>
            <a:gd name="adj2" fmla="val 335788"/>
            <a:gd name="adj3" fmla="val 16866213"/>
            <a:gd name="adj4" fmla="val 15197999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ABFA3-1FAA-DF46-AAAE-656147B5EBA9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92694-570F-874A-9476-BE86A01A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75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5850" y="685800"/>
            <a:ext cx="46863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1C2C73BB-D520-3D44-9BA7-E11E1BBB8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42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Again though, to be unlawful it must meet the severe and pervasive </a:t>
            </a:r>
            <a:r>
              <a:rPr lang="en-US" altLang="en-US" dirty="0" err="1"/>
              <a:t>req’mt</a:t>
            </a:r>
            <a:r>
              <a:rPr lang="en-US" altLang="en-US" dirty="0"/>
              <a:t> and unreasonably interfere.  Merely boorish or offensive not enough. Simple teasing, offhand comments or isolated incidents (unless extremely serious) generally not enough</a:t>
            </a:r>
          </a:p>
        </p:txBody>
      </p:sp>
    </p:spTree>
    <p:extLst>
      <p:ext uri="{BB962C8B-B14F-4D97-AF65-F5344CB8AC3E}">
        <p14:creationId xmlns:p14="http://schemas.microsoft.com/office/powerpoint/2010/main" val="128118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Some classes protected state but not federal - ex. </a:t>
            </a:r>
            <a:r>
              <a:rPr lang="en-US" altLang="en-US" dirty="0" err="1"/>
              <a:t>crim</a:t>
            </a:r>
            <a:r>
              <a:rPr lang="en-US" altLang="en-US" dirty="0"/>
              <a:t> conviction (state not federal, but federal recognizes can result in discrimination on race, other), marital status, gender identity, S.O. (but Obama did add as a hate crime)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23" indent="-2857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04" indent="-228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514" indent="-228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636" indent="-228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5758" indent="-22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2879" indent="-22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001" indent="-22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123" indent="-22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7489E6-2DF1-447C-9237-8DBF96DCDDE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44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23" indent="-2857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04" indent="-228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514" indent="-228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636" indent="-228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5758" indent="-22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2879" indent="-22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001" indent="-22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123" indent="-22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B319FF-2337-4B1C-8AB4-F9904A2095B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25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(whether relating to unlawful discrimination or other statutes providing employment rights)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34887" indent="-282527">
              <a:spcBef>
                <a:spcPct val="30000"/>
              </a:spcBef>
              <a:defRPr sz="12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31694" indent="-225387">
              <a:spcBef>
                <a:spcPct val="30000"/>
              </a:spcBef>
              <a:defRPr sz="12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585641" indent="-225387">
              <a:spcBef>
                <a:spcPct val="30000"/>
              </a:spcBef>
              <a:defRPr sz="12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39589" indent="-225387">
              <a:spcBef>
                <a:spcPct val="30000"/>
              </a:spcBef>
              <a:defRPr sz="12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496711" indent="-225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53832" indent="-225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10954" indent="-225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68076" indent="-225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</a:pPr>
            <a:fld id="{6CDFBF40-9524-4FEE-8D50-6CB5C995406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3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owerpoint_Tit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41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001000" cy="1143000"/>
          </a:xfrm>
        </p:spPr>
        <p:txBody>
          <a:bodyPr/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629400" cy="1752600"/>
          </a:xfrm>
        </p:spPr>
        <p:txBody>
          <a:bodyPr/>
          <a:lstStyle>
            <a:lvl1pPr marL="0" indent="0" algn="ctr">
              <a:buFont typeface="Verdana" pitchFamily="1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673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6FC8B-1C44-1B48-A948-A239E1CA5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7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2613" y="244475"/>
            <a:ext cx="2046287" cy="5648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3750" y="244475"/>
            <a:ext cx="5986463" cy="5648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EBE15-C8B0-0542-8E73-A0457C985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8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83298-91B0-5145-AD1E-ECF463672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9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4406900"/>
            <a:ext cx="79676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906713"/>
            <a:ext cx="796766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A92EE-DF75-7A47-860C-138BA8FF5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1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3750" y="1230313"/>
            <a:ext cx="4016375" cy="466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230313"/>
            <a:ext cx="4016375" cy="466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1743E-6ACF-0449-8A76-6BC19B3BE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2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4359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1535113"/>
            <a:ext cx="41417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2174875"/>
            <a:ext cx="41417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0913" y="1535113"/>
            <a:ext cx="4143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0913" y="2174875"/>
            <a:ext cx="4143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4054A-1812-5546-8CCE-22E48EB4B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2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365D7-FC64-DF40-A2CB-0E8F8A323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7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77087-A056-6743-AA04-A4EAA1440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6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73050"/>
            <a:ext cx="3084512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3950" y="273050"/>
            <a:ext cx="5240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3" y="1435100"/>
            <a:ext cx="30845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5BFFE-4EB4-104F-93BA-284A49223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2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738" y="4800600"/>
            <a:ext cx="5624512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6738" y="612775"/>
            <a:ext cx="56245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6738" y="5367338"/>
            <a:ext cx="56245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3EDA1-2BA9-8141-A79D-1585E9C2D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9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Powerpoint_Text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41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2650" y="244475"/>
            <a:ext cx="80867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3750" y="1230313"/>
            <a:ext cx="8185150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1688" y="5973763"/>
            <a:ext cx="3849687" cy="150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110000"/>
              </a:lnSpc>
              <a:spcBef>
                <a:spcPct val="20000"/>
              </a:spcBef>
              <a:defRPr sz="9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5613" y="5942013"/>
            <a:ext cx="2189162" cy="185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10000"/>
              </a:lnSpc>
              <a:defRPr sz="1100"/>
            </a:lvl1pPr>
          </a:lstStyle>
          <a:p>
            <a:pPr>
              <a:defRPr/>
            </a:pPr>
            <a:fld id="{DD62E6C6-B2E6-1D4F-B069-51B531700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 dt="0"/>
  <p:txStyles>
    <p:titleStyle>
      <a:lvl1pPr algn="l" defTabSz="83343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19458D"/>
          </a:solidFill>
          <a:latin typeface="+mj-lt"/>
          <a:ea typeface="ＭＳ Ｐゴシック" charset="0"/>
          <a:cs typeface="ＭＳ Ｐゴシック" charset="0"/>
        </a:defRPr>
      </a:lvl1pPr>
      <a:lvl2pPr algn="l" defTabSz="83343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19458D"/>
          </a:solidFill>
          <a:latin typeface="Verdana" pitchFamily="1" charset="0"/>
          <a:ea typeface="ＭＳ Ｐゴシック" charset="0"/>
          <a:cs typeface="ＭＳ Ｐゴシック" charset="0"/>
        </a:defRPr>
      </a:lvl2pPr>
      <a:lvl3pPr algn="l" defTabSz="83343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19458D"/>
          </a:solidFill>
          <a:latin typeface="Verdana" pitchFamily="1" charset="0"/>
          <a:ea typeface="ＭＳ Ｐゴシック" charset="0"/>
          <a:cs typeface="ＭＳ Ｐゴシック" charset="0"/>
        </a:defRPr>
      </a:lvl3pPr>
      <a:lvl4pPr algn="l" defTabSz="83343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19458D"/>
          </a:solidFill>
          <a:latin typeface="Verdana" pitchFamily="1" charset="0"/>
          <a:ea typeface="ＭＳ Ｐゴシック" charset="0"/>
          <a:cs typeface="ＭＳ Ｐゴシック" charset="0"/>
        </a:defRPr>
      </a:lvl4pPr>
      <a:lvl5pPr algn="l" defTabSz="83343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19458D"/>
          </a:solidFill>
          <a:latin typeface="Verdana" pitchFamily="1" charset="0"/>
          <a:ea typeface="ＭＳ Ｐゴシック" charset="0"/>
          <a:cs typeface="ＭＳ Ｐゴシック" charset="0"/>
        </a:defRPr>
      </a:lvl5pPr>
      <a:lvl6pPr marL="457200" algn="l" defTabSz="83343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19458D"/>
          </a:solidFill>
          <a:latin typeface="Verdana" pitchFamily="1" charset="0"/>
        </a:defRPr>
      </a:lvl6pPr>
      <a:lvl7pPr marL="914400" algn="l" defTabSz="83343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19458D"/>
          </a:solidFill>
          <a:latin typeface="Verdana" pitchFamily="1" charset="0"/>
        </a:defRPr>
      </a:lvl7pPr>
      <a:lvl8pPr marL="1371600" algn="l" defTabSz="83343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19458D"/>
          </a:solidFill>
          <a:latin typeface="Verdana" pitchFamily="1" charset="0"/>
        </a:defRPr>
      </a:lvl8pPr>
      <a:lvl9pPr marL="1828800" algn="l" defTabSz="83343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19458D"/>
          </a:solidFill>
          <a:latin typeface="Verdana" pitchFamily="1" charset="0"/>
        </a:defRPr>
      </a:lvl9pPr>
    </p:titleStyle>
    <p:bodyStyle>
      <a:lvl1pPr marL="107950" indent="-107950" algn="l" defTabSz="928688" rtl="0" eaLnBrk="0" fontAlgn="base" hangingPunct="0">
        <a:lnSpc>
          <a:spcPct val="140000"/>
        </a:lnSpc>
        <a:spcBef>
          <a:spcPct val="50000"/>
        </a:spcBef>
        <a:spcAft>
          <a:spcPct val="0"/>
        </a:spcAft>
        <a:buFont typeface="Verdana" charset="0"/>
        <a:buChar char=" 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73063" indent="-158750" algn="l" defTabSz="928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2pPr>
      <a:lvl3pPr marL="636588" indent="-158750" algn="l" defTabSz="928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3pPr>
      <a:lvl4pPr marL="890588" indent="-149225" algn="l" defTabSz="928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4pPr>
      <a:lvl5pPr marL="1155700" indent="-158750" algn="l" defTabSz="928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5pPr>
      <a:lvl6pPr marL="1612900" indent="-158750" algn="l" defTabSz="928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</a:defRPr>
      </a:lvl6pPr>
      <a:lvl7pPr marL="2070100" indent="-158750" algn="l" defTabSz="928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</a:defRPr>
      </a:lvl7pPr>
      <a:lvl8pPr marL="2527300" indent="-158750" algn="l" defTabSz="928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</a:defRPr>
      </a:lvl8pPr>
      <a:lvl9pPr marL="2984500" indent="-158750" algn="l" defTabSz="928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s-3A__www.sdbor.edu_policy_documents_1-2D17-2D1.pdf&amp;d=DwMGaQ&amp;c=4sF48jRmVAe_CH-k9mXYXEGfSnM3bY53YSKuLUQRxhA&amp;r=lyiW0CPJ8ezn3IRwr2mdD_QHE85NZbh4iZH27KJdWCIY2V7JaSccA5G-8zv7B8O7&amp;m=j1VZM_f7fBu6fIAmLcFMcukyRVpwPnrvLrw9b3Nr8qU&amp;s=bPPe6yxVelfmADw77AW4N6iJDmljqYo61OYM_ttMID8&amp;e=" TargetMode="External"/><Relationship Id="rId2" Type="http://schemas.openxmlformats.org/officeDocument/2006/relationships/hyperlink" Target="https://urldefense.proofpoint.com/v2/url?u=https-3A__www.sdbor.edu_policy_documents_1-2D17.pdf&amp;d=DwMGaQ&amp;c=4sF48jRmVAe_CH-k9mXYXEGfSnM3bY53YSKuLUQRxhA&amp;r=lyiW0CPJ8ezn3IRwr2mdD_QHE85NZbh4iZH27KJdWCIY2V7JaSccA5G-8zv7B8O7&amp;m=j1VZM_f7fBu6fIAmLcFMcukyRVpwPnrvLrw9b3Nr8qU&amp;s=kxBl4Qynm5ry72y7gJpDoXSFLKARzyrt9RJ5Dq2i2Yg&amp;e=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rldefense.proofpoint.com/v2/url?u=https-3A__www.sdbor.edu_policy_documents_1-2D18.pdf&amp;d=DwMGaQ&amp;c=4sF48jRmVAe_CH-k9mXYXEGfSnM3bY53YSKuLUQRxhA&amp;r=lyiW0CPJ8ezn3IRwr2mdD_QHE85NZbh4iZH27KJdWCIY2V7JaSccA5G-8zv7B8O7&amp;m=j1VZM_f7fBu6fIAmLcFMcukyRVpwPnrvLrw9b3Nr8qU&amp;s=ScMqMBLKYOGL_Um0v4bd99U-BDOU7jYVx9JAcDMr8Do&amp;e=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284" y="2045569"/>
            <a:ext cx="8001000" cy="878681"/>
          </a:xfrm>
        </p:spPr>
        <p:txBody>
          <a:bodyPr>
            <a:normAutofit fontScale="90000"/>
          </a:bodyPr>
          <a:lstStyle/>
          <a:p>
            <a:r>
              <a:rPr lang="en-US" dirty="0"/>
              <a:t>Issues Impacting Gender Equity: Discrimination, Harassment and Unprofessional Behavior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0156"/>
            <a:ext cx="6629400" cy="2335177"/>
          </a:xfrm>
        </p:spPr>
        <p:txBody>
          <a:bodyPr>
            <a:normAutofit/>
          </a:bodyPr>
          <a:lstStyle/>
          <a:p>
            <a:r>
              <a:rPr lang="en-US" sz="2768" dirty="0">
                <a:latin typeface="Verdana" charset="0"/>
              </a:rPr>
              <a:t/>
            </a:r>
            <a:br>
              <a:rPr lang="en-US" sz="2768" dirty="0">
                <a:latin typeface="Verdana" charset="0"/>
              </a:rPr>
            </a:br>
            <a:endParaRPr lang="en-US" sz="2768" dirty="0">
              <a:latin typeface="Verdana" charset="0"/>
            </a:endParaRPr>
          </a:p>
          <a:p>
            <a:r>
              <a:rPr lang="en-US" sz="1600" dirty="0">
                <a:latin typeface="Verdana" charset="0"/>
              </a:rPr>
              <a:t>Linda Chaudron, MD, MS</a:t>
            </a:r>
            <a:br>
              <a:rPr lang="en-US" sz="1600" dirty="0">
                <a:latin typeface="Verdana" charset="0"/>
              </a:rPr>
            </a:br>
            <a:r>
              <a:rPr lang="en-US" sz="1600" dirty="0">
                <a:latin typeface="Verdana" charset="0"/>
              </a:rPr>
              <a:t>Associate Vice President and Senior Associate Dean </a:t>
            </a:r>
          </a:p>
        </p:txBody>
      </p:sp>
    </p:spTree>
    <p:extLst>
      <p:ext uri="{BB962C8B-B14F-4D97-AF65-F5344CB8AC3E}">
        <p14:creationId xmlns:p14="http://schemas.microsoft.com/office/powerpoint/2010/main" val="1538485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Definition of Discrimination?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en-US" sz="1800" dirty="0"/>
              <a:t>Discrimination involves an </a:t>
            </a:r>
            <a:r>
              <a:rPr lang="en-US" altLang="en-US" sz="1800" u="sng" dirty="0">
                <a:solidFill>
                  <a:srgbClr val="000000"/>
                </a:solidFill>
              </a:rPr>
              <a:t>adverse </a:t>
            </a:r>
            <a:r>
              <a:rPr lang="en-US" altLang="en-US" sz="1800" dirty="0">
                <a:solidFill>
                  <a:srgbClr val="000000"/>
                </a:solidFill>
              </a:rPr>
              <a:t>action </a:t>
            </a:r>
            <a:r>
              <a:rPr lang="en-US" altLang="en-US" sz="1800" dirty="0"/>
              <a:t>or decision or harassing or differential treatment of a person or class of persons </a:t>
            </a:r>
            <a:r>
              <a:rPr lang="en-US" altLang="en-US" sz="1800" u="sng" dirty="0">
                <a:solidFill>
                  <a:srgbClr val="000000"/>
                </a:solidFill>
              </a:rPr>
              <a:t>because of a legally protected status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  <a:r>
              <a:rPr lang="en-US" altLang="en-US" sz="1800" dirty="0"/>
              <a:t>or because of perceived or actual affiliation or association with other individuals in a protected class. 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en-US" altLang="en-US" sz="18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en-US" sz="1800" dirty="0"/>
              <a:t>Does </a:t>
            </a:r>
            <a:r>
              <a:rPr lang="en-US" altLang="en-US" sz="1800" u="sng" dirty="0"/>
              <a:t>not</a:t>
            </a:r>
            <a:r>
              <a:rPr lang="en-US" altLang="en-US" sz="1800" dirty="0"/>
              <a:t> include actions or behavior </a:t>
            </a:r>
            <a:r>
              <a:rPr lang="en-US" altLang="en-US" sz="1800" u="sng" dirty="0"/>
              <a:t>not </a:t>
            </a:r>
            <a:r>
              <a:rPr lang="en-US" altLang="en-US" sz="1800" dirty="0"/>
              <a:t>based on a protected class (e.g., nepotism, general bullying).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en-US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83298-91B0-5145-AD1E-ECF463672CF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88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dirty="0"/>
              <a:t>Illegal Bases for Discrimination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82650" y="1118118"/>
            <a:ext cx="2928938" cy="44021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Age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Color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Criminal Conviction &amp; Arrest Record **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Disability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Domestic Violence Victim (NYS)**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Ethnicity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Gender (includes pregnancy &amp; sexual harassment)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****Some classes protected at the state but not federal level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65844" y="1118118"/>
            <a:ext cx="3163253" cy="4800600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Gender Identity and Expression 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Marital Status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Military/Veteran Status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National Origin &amp; Ancestry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Pregnancy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Race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Religion/Creed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Sexual Orientation</a:t>
            </a:r>
          </a:p>
        </p:txBody>
      </p:sp>
    </p:spTree>
    <p:extLst>
      <p:ext uri="{BB962C8B-B14F-4D97-AF65-F5344CB8AC3E}">
        <p14:creationId xmlns:p14="http://schemas.microsoft.com/office/powerpoint/2010/main" val="2504484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relevant laws?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Title VII</a:t>
            </a:r>
            <a:r>
              <a:rPr lang="en-US" dirty="0"/>
              <a:t> prohibits employers from discriminating in employment decisions based upon race, color, national origin, sex, or religion. Discrimination can be intentional or based upon a disparate impact. </a:t>
            </a:r>
          </a:p>
          <a:p>
            <a:endParaRPr lang="en-US" dirty="0"/>
          </a:p>
          <a:p>
            <a:r>
              <a:rPr lang="en-US" b="1" dirty="0"/>
              <a:t>Title IX </a:t>
            </a:r>
            <a:r>
              <a:rPr lang="en-US" dirty="0"/>
              <a:t>prohibits discrimination on the basis of sex in any federally funded education program or activity.</a:t>
            </a:r>
          </a:p>
          <a:p>
            <a:pPr lvl="3"/>
            <a:r>
              <a:rPr lang="en-US" dirty="0"/>
              <a:t>Title IX Coordinators are designated at universities</a:t>
            </a:r>
          </a:p>
          <a:p>
            <a:endParaRPr lang="en-US" dirty="0"/>
          </a:p>
          <a:p>
            <a:r>
              <a:rPr lang="en-US" dirty="0"/>
              <a:t>*Some different processes and expectations between Title IX and Title VII around mandated reporting, investigation and public reporting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83298-91B0-5145-AD1E-ECF463672CF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17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8785" y="0"/>
            <a:ext cx="5975033" cy="755780"/>
          </a:xfrm>
        </p:spPr>
        <p:txBody>
          <a:bodyPr/>
          <a:lstStyle/>
          <a:p>
            <a:r>
              <a:rPr lang="en-US" altLang="en-US" sz="3200" dirty="0"/>
              <a:t>Other Applicable Laws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3043" y="1066802"/>
            <a:ext cx="8472205" cy="46415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en-US" sz="1100" dirty="0"/>
              <a:t> </a:t>
            </a:r>
            <a:r>
              <a:rPr lang="en-US" altLang="en-US" sz="1200" b="1" dirty="0"/>
              <a:t>Age Discrimination in Employment Act (“ADEA”) &amp; Older Workers Benefits Protection Act (“OWBPA”)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200" dirty="0"/>
              <a:t> </a:t>
            </a:r>
            <a:r>
              <a:rPr lang="en-US" altLang="en-US" sz="1200" b="1" dirty="0"/>
              <a:t>Americans with Disabilities Act Amendment Act (“ADAAA”) (formerly ADA)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200" b="1" dirty="0"/>
              <a:t> Equal Pay Act of 1963 (“EPA”); Lilly Ledbetter Fair Pay Act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200" dirty="0"/>
              <a:t> Executive Order 11246 (as amended by Exec Order 11375)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200" dirty="0"/>
              <a:t> Genetic Information Nondiscrimination Act (“GINA”)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200" b="1" dirty="0"/>
              <a:t> Pregnancy Discrimination Act (“PDA”)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200" dirty="0"/>
              <a:t> Rehabilitation Act of 1973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200" dirty="0"/>
              <a:t> Section 1981 of the Civil Rights Act of 1866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200" dirty="0"/>
              <a:t> Section 1983 of the Civil Rights Act of 1871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200" dirty="0"/>
              <a:t> Title VI of the Civil Rights Act of 1964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200" dirty="0"/>
              <a:t>Title VII and VIII of the Public Health Service Act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200" dirty="0"/>
              <a:t>Uniform Services Employment &amp; Re-employment Rights Act  (“USERRA”) and Vietnam Era Veterans Readjustment Act of 1974 (“VEVRA”)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200" dirty="0"/>
              <a:t>State and Local laws</a:t>
            </a:r>
          </a:p>
        </p:txBody>
      </p:sp>
    </p:spTree>
    <p:extLst>
      <p:ext uri="{BB962C8B-B14F-4D97-AF65-F5344CB8AC3E}">
        <p14:creationId xmlns:p14="http://schemas.microsoft.com/office/powerpoint/2010/main" val="148293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66661" y="281802"/>
            <a:ext cx="8086725" cy="747713"/>
          </a:xfrm>
        </p:spPr>
        <p:txBody>
          <a:bodyPr/>
          <a:lstStyle/>
          <a:p>
            <a:r>
              <a:rPr lang="en-US" altLang="en-US" sz="3200" dirty="0"/>
              <a:t>Retaliation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661" y="438542"/>
            <a:ext cx="8299718" cy="6419461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n-US" altLang="en-US" sz="2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2800" dirty="0"/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US" altLang="en-US" sz="2800" dirty="0"/>
              <a:t>All employees are prohibited from taking adverse action against an individual </a:t>
            </a:r>
            <a:r>
              <a:rPr lang="en-US" altLang="en-US" sz="2800" b="1" i="1" dirty="0"/>
              <a:t>because</a:t>
            </a:r>
            <a:r>
              <a:rPr lang="en-US" altLang="en-US" sz="2800" dirty="0"/>
              <a:t> he/she has engaged in “protected activity”.</a:t>
            </a:r>
          </a:p>
        </p:txBody>
      </p:sp>
    </p:spTree>
    <p:extLst>
      <p:ext uri="{BB962C8B-B14F-4D97-AF65-F5344CB8AC3E}">
        <p14:creationId xmlns:p14="http://schemas.microsoft.com/office/powerpoint/2010/main" val="219958880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9863C-3D78-FA4C-8B18-72CD5F0D2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Unprofessional Behavior?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7A8C4C-7A12-384A-B089-E010856F9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23" y="1277387"/>
            <a:ext cx="6998071" cy="46624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5613E-7002-FD41-A00D-6B61FD5B30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83298-91B0-5145-AD1E-ECF463672CF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B2C9D0-54BC-DA47-829F-EEAFF5E6598B}"/>
              </a:ext>
            </a:extLst>
          </p:cNvPr>
          <p:cNvSpPr txBox="1"/>
          <p:nvPr/>
        </p:nvSpPr>
        <p:spPr>
          <a:xfrm>
            <a:off x="1147723" y="3300855"/>
            <a:ext cx="1301097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Implicit bias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F51E91-7FC9-FF48-ACF6-E68B35661BEB}"/>
              </a:ext>
            </a:extLst>
          </p:cNvPr>
          <p:cNvSpPr txBox="1"/>
          <p:nvPr/>
        </p:nvSpPr>
        <p:spPr>
          <a:xfrm>
            <a:off x="2792627" y="2493891"/>
            <a:ext cx="1619354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Microagressions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F3EDC-6F4F-E148-BD13-FED8871349AE}"/>
              </a:ext>
            </a:extLst>
          </p:cNvPr>
          <p:cNvSpPr txBox="1"/>
          <p:nvPr/>
        </p:nvSpPr>
        <p:spPr>
          <a:xfrm>
            <a:off x="4926012" y="2463114"/>
            <a:ext cx="1055674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Incivility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6D9969-8638-9849-B034-DF56E454352F}"/>
              </a:ext>
            </a:extLst>
          </p:cNvPr>
          <p:cNvSpPr txBox="1"/>
          <p:nvPr/>
        </p:nvSpPr>
        <p:spPr>
          <a:xfrm>
            <a:off x="6891925" y="3300854"/>
            <a:ext cx="125386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Explicit bias</a:t>
            </a:r>
          </a:p>
        </p:txBody>
      </p:sp>
    </p:spTree>
    <p:extLst>
      <p:ext uri="{BB962C8B-B14F-4D97-AF65-F5344CB8AC3E}">
        <p14:creationId xmlns:p14="http://schemas.microsoft.com/office/powerpoint/2010/main" val="2425711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4479" y="384438"/>
            <a:ext cx="8086725" cy="747713"/>
          </a:xfrm>
        </p:spPr>
        <p:txBody>
          <a:bodyPr>
            <a:normAutofit fontScale="90000"/>
          </a:bodyPr>
          <a:lstStyle/>
          <a:p>
            <a:r>
              <a:rPr lang="en-US" altLang="en-US" sz="3200" dirty="0"/>
              <a:t>Legitimate, Non-discriminatory Reasons For A Decision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479" y="1290734"/>
            <a:ext cx="8251899" cy="46482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  Failure to meet legitimate performance expectations or required standards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  Financial / lack of funding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  Insubordination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  Misconduct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  Lack of required qualifications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  Applicant demonstrably not best qualified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  Scientific misconduct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  Violation of employer policy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  Violation of law</a:t>
            </a:r>
          </a:p>
        </p:txBody>
      </p:sp>
    </p:spTree>
    <p:extLst>
      <p:ext uri="{BB962C8B-B14F-4D97-AF65-F5344CB8AC3E}">
        <p14:creationId xmlns:p14="http://schemas.microsoft.com/office/powerpoint/2010/main" val="3445975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Sexual Harassment?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It is about POWER…</a:t>
            </a:r>
          </a:p>
          <a:p>
            <a:r>
              <a:rPr lang="en-US" sz="2000" dirty="0"/>
              <a:t>NIH Director Francis Collins says “The goal of the perpetrator, most commonly but not exclusively a man, is to objectify, exclude, demoralize, diminish, and coerce the victim, most commonly a woman, to exert power over her.  It’s morally indefensible, its unacceptable and it presents a major obstacle that is keeping women from achieving their rightful place in science…” </a:t>
            </a:r>
            <a:r>
              <a:rPr lang="en-US" sz="1400" dirty="0"/>
              <a:t>Sept 17, 2018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83298-91B0-5145-AD1E-ECF463672CF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96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Sexual Harassment an Issue in Academic Medicine and Science……Apparently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National Academy of Sciences, Engineering and Medicine </a:t>
            </a:r>
          </a:p>
          <a:p>
            <a:pPr lvl="1">
              <a:buFont typeface="Arial"/>
              <a:buChar char="•"/>
            </a:pPr>
            <a:r>
              <a:rPr lang="en-US" dirty="0"/>
              <a:t>June 12, 2018 - 300 page Report published</a:t>
            </a:r>
          </a:p>
          <a:p>
            <a:pPr lvl="1">
              <a:buFont typeface="Arial"/>
              <a:buChar char="•"/>
            </a:pPr>
            <a:r>
              <a:rPr lang="en-US" dirty="0"/>
              <a:t>November 9, 2018 Convening Leaders in Academia to Prevent Sexual Harassment – watch the webinar</a:t>
            </a:r>
          </a:p>
          <a:p>
            <a:r>
              <a:rPr lang="en-US" b="1" dirty="0"/>
              <a:t>National Institutes of Health</a:t>
            </a:r>
          </a:p>
          <a:p>
            <a:pPr lvl="1">
              <a:buFont typeface="Arial"/>
              <a:buChar char="•"/>
            </a:pPr>
            <a:r>
              <a:rPr lang="en-US" dirty="0"/>
              <a:t>September 17, 2018:  Changing the culture of science to end sexual harassment by Francis Collins, MD, PHD, Director NIH</a:t>
            </a:r>
          </a:p>
          <a:p>
            <a:pPr lvl="1">
              <a:buFont typeface="Arial"/>
              <a:buChar char="•"/>
            </a:pPr>
            <a:r>
              <a:rPr lang="en-US" dirty="0"/>
              <a:t>NIH Anti-Sexual Harassment Webpage launched</a:t>
            </a:r>
          </a:p>
          <a:p>
            <a:r>
              <a:rPr lang="en-US" b="1" dirty="0"/>
              <a:t>National Science Foundation</a:t>
            </a:r>
          </a:p>
          <a:p>
            <a:pPr lvl="1">
              <a:buFont typeface="Arial"/>
              <a:buChar char="•"/>
            </a:pPr>
            <a:r>
              <a:rPr lang="en-US" dirty="0"/>
              <a:t>September 19, 2018 Announcement: </a:t>
            </a:r>
            <a:r>
              <a:rPr lang="en-US" sz="1600" dirty="0"/>
              <a:t> next steps</a:t>
            </a:r>
          </a:p>
          <a:p>
            <a:pPr lvl="1">
              <a:buFont typeface="Arial"/>
              <a:buChar char="•"/>
            </a:pPr>
            <a:r>
              <a:rPr lang="en-US" sz="1600" dirty="0"/>
              <a:t>publishing a term and condition that requires awardee organizations to report findings and determinations of sexual harassment</a:t>
            </a:r>
          </a:p>
          <a:p>
            <a:pPr lvl="1">
              <a:buFont typeface="Arial"/>
              <a:buChar char="•"/>
            </a:pPr>
            <a:r>
              <a:rPr lang="en-US" sz="1600" dirty="0"/>
              <a:t>establishing a secure online portal for submitting harassment </a:t>
            </a:r>
            <a:r>
              <a:rPr lang="en-US" dirty="0"/>
              <a:t>notifications.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83298-91B0-5145-AD1E-ECF463672CF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9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NASEM Categories of Sexual Harassment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Gender Harassment </a:t>
            </a:r>
          </a:p>
          <a:p>
            <a:pPr marL="608013" lvl="1" indent="-342900"/>
            <a:r>
              <a:rPr lang="en-US" dirty="0"/>
              <a:t>verbal and nonverbal behaviors that convey hostility, objectification, exclusion or second-class status about members of one gender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Unwanted sexual attention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Sexual coercion</a:t>
            </a:r>
          </a:p>
          <a:p>
            <a:r>
              <a:rPr lang="en-US" sz="1100" u="sng" dirty="0"/>
              <a:t>Unwelcome</a:t>
            </a:r>
            <a:endParaRPr lang="en-US" sz="1100" dirty="0"/>
          </a:p>
          <a:p>
            <a:pPr lvl="1">
              <a:buFont typeface="Arial"/>
              <a:buChar char="•"/>
            </a:pPr>
            <a:r>
              <a:rPr lang="en-US" sz="1100" dirty="0"/>
              <a:t>Sexual advances</a:t>
            </a:r>
          </a:p>
          <a:p>
            <a:pPr lvl="1">
              <a:buFont typeface="Arial"/>
              <a:buChar char="•"/>
            </a:pPr>
            <a:r>
              <a:rPr lang="en-US" sz="1100" dirty="0"/>
              <a:t>Requests for sexual favors</a:t>
            </a:r>
          </a:p>
          <a:p>
            <a:pPr lvl="1">
              <a:buFont typeface="Arial"/>
              <a:buChar char="•"/>
            </a:pPr>
            <a:r>
              <a:rPr lang="en-US" sz="1100" dirty="0"/>
              <a:t>Or other visual, verbal or physical conduct of a sexual nature </a:t>
            </a:r>
          </a:p>
          <a:p>
            <a:r>
              <a:rPr lang="en-US" sz="1100" dirty="0"/>
              <a:t>WHERE:</a:t>
            </a:r>
          </a:p>
          <a:p>
            <a:pPr lvl="1">
              <a:buFont typeface="Arial"/>
              <a:buChar char="•"/>
            </a:pPr>
            <a:r>
              <a:rPr lang="en-US" sz="1100" dirty="0"/>
              <a:t>Submission to such conduct is an explicit or implicit conduction of employment or academic success (quid pro quo); or</a:t>
            </a:r>
          </a:p>
          <a:p>
            <a:pPr lvl="1">
              <a:buFont typeface="Arial"/>
              <a:buChar char="•"/>
            </a:pPr>
            <a:r>
              <a:rPr lang="en-US" sz="1100" dirty="0"/>
              <a:t>Submission to or rejection of such conduct is used as the basis for employment or academic decisions; or</a:t>
            </a:r>
          </a:p>
          <a:p>
            <a:pPr lvl="1">
              <a:buFont typeface="Arial"/>
              <a:buChar char="•"/>
            </a:pPr>
            <a:r>
              <a:rPr lang="en-US" sz="1100" dirty="0"/>
              <a:t>The conduct has the purpose or effect of a) unreasonably interfering with an individual’s work or academic performance or b) creating an intimidating, hostile or offensive work or academic environment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83298-91B0-5145-AD1E-ECF463672CF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0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3" y="1422730"/>
            <a:ext cx="8185150" cy="466248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Understand definitions and differences between discrimination, harassment and unprofessional behavior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Be able to identify resources in your institution and nationally to address discrimination and harassment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83298-91B0-5145-AD1E-ECF463672CF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07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NASEM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Documented extents and persistence of sexual harassment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Negative consequences for careers and health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Solutions to increase identifying and reporting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15 evidence-based recommendations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83298-91B0-5145-AD1E-ECF463672CF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77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5BC9-C235-1344-BAF0-419052B55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sexual harassment in science and medicine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B3015-7A35-C04E-B8BD-9FE720076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NIH K award recipients (2006-2009) N = 493 women and 573 men         “In your professional career, have you encountered unwanted sexual comments, attention, or advances by a superior or colleague (yes or no)</a:t>
            </a:r>
          </a:p>
          <a:p>
            <a:pPr marL="0" indent="0">
              <a:buNone/>
            </a:pPr>
            <a:r>
              <a:rPr lang="en-US" sz="1600" b="1" dirty="0"/>
              <a:t>     30% of women vs. 4% of men </a:t>
            </a:r>
            <a:r>
              <a:rPr lang="en-US" sz="1600" dirty="0"/>
              <a:t>said YES</a:t>
            </a:r>
          </a:p>
          <a:p>
            <a:pPr marL="477838" lvl="2" indent="0">
              <a:buNone/>
            </a:pPr>
            <a:r>
              <a:rPr lang="en-US" sz="1200" dirty="0"/>
              <a:t>Among the 150 women who responded yes:</a:t>
            </a:r>
          </a:p>
          <a:p>
            <a:pPr lvl="3"/>
            <a:r>
              <a:rPr lang="en-US" sz="1100" dirty="0"/>
              <a:t>92% sexist remarks or behavior</a:t>
            </a:r>
          </a:p>
          <a:p>
            <a:pPr lvl="3"/>
            <a:r>
              <a:rPr lang="en-US" sz="1100" dirty="0"/>
              <a:t>41% unwanted sexual advances</a:t>
            </a:r>
          </a:p>
          <a:p>
            <a:pPr lvl="3"/>
            <a:r>
              <a:rPr lang="en-US" sz="1100" dirty="0"/>
              <a:t>9% coercive advances</a:t>
            </a:r>
          </a:p>
          <a:p>
            <a:pPr lvl="3"/>
            <a:r>
              <a:rPr lang="en-US" sz="1100" dirty="0"/>
              <a:t>6% subtle bribery to engage in sexual behavior</a:t>
            </a:r>
          </a:p>
          <a:p>
            <a:pPr lvl="3"/>
            <a:r>
              <a:rPr lang="en-US" sz="1100" dirty="0"/>
              <a:t>1% threats to engage in sexual behavior</a:t>
            </a:r>
          </a:p>
          <a:p>
            <a:pPr marL="214313" lvl="1" indent="0">
              <a:buNone/>
            </a:pPr>
            <a:r>
              <a:rPr lang="en-US" sz="1600" dirty="0"/>
              <a:t>     47% reported it negatively affected their career </a:t>
            </a:r>
          </a:p>
          <a:p>
            <a:pPr marL="214313" lvl="1" indent="0">
              <a:buNone/>
            </a:pPr>
            <a:r>
              <a:rPr lang="en-US" sz="1200" dirty="0" err="1"/>
              <a:t>Jagsi</a:t>
            </a:r>
            <a:r>
              <a:rPr lang="en-US" sz="1200" dirty="0"/>
              <a:t>, et al. JAMA, May 2016</a:t>
            </a:r>
          </a:p>
          <a:p>
            <a:pPr marL="214313" lvl="1" indent="0" algn="ctr">
              <a:buNone/>
            </a:pPr>
            <a:r>
              <a:rPr lang="en-US" sz="1200" b="1" dirty="0"/>
              <a:t>COMPARED TO:</a:t>
            </a:r>
          </a:p>
          <a:p>
            <a:pPr marL="0" indent="0">
              <a:buNone/>
            </a:pPr>
            <a:r>
              <a:rPr lang="en-US" sz="1600" dirty="0"/>
              <a:t>Academic medical faculty surveyed (1995) N= 953 women and 1010 men</a:t>
            </a:r>
          </a:p>
          <a:p>
            <a:pPr marL="214313" lvl="1" indent="0">
              <a:buNone/>
            </a:pPr>
            <a:r>
              <a:rPr lang="en-US" sz="1600" b="1" dirty="0"/>
              <a:t>   52% of women vs. 5% of men  </a:t>
            </a:r>
          </a:p>
          <a:p>
            <a:pPr marL="214313" lvl="1" indent="0">
              <a:buNone/>
            </a:pP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C5F88-1E20-1743-97BD-A8F636833C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83298-91B0-5145-AD1E-ECF463672CF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62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5BC9-C235-1344-BAF0-419052B55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sexual harassment in science and medicine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B3015-7A35-C04E-B8BD-9FE720076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NASEM Report (p 65):  Encounter or experience sexually harassing conduct in academia</a:t>
            </a:r>
          </a:p>
          <a:p>
            <a:pPr marL="0" indent="0">
              <a:buNone/>
            </a:pPr>
            <a:r>
              <a:rPr lang="en-US" dirty="0"/>
              <a:t>	&gt; 50% of women faculty and staff</a:t>
            </a:r>
          </a:p>
          <a:p>
            <a:pPr marL="0" indent="0">
              <a:buNone/>
            </a:pPr>
            <a:r>
              <a:rPr lang="en-US" dirty="0"/>
              <a:t>	20-50% of women students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AAMC 2017 Medical School Graduation Questionnaire: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14.8% of medical students reported they had been subjected to offensive sexist remarks at least once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4.3% reported unwanted sexual advances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0.3% asked to exchange sexual favors for grades or other awards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C5F88-1E20-1743-97BD-A8F636833C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83298-91B0-5145-AD1E-ECF463672CF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84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Contributes To Sexual Harassment in Medicine and Science?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Male dominated field</a:t>
            </a:r>
          </a:p>
          <a:p>
            <a:r>
              <a:rPr lang="en-US" dirty="0"/>
              <a:t>Male dominated leadership</a:t>
            </a:r>
          </a:p>
          <a:p>
            <a:r>
              <a:rPr lang="en-US" dirty="0"/>
              <a:t>Hierarchical power structure</a:t>
            </a:r>
          </a:p>
          <a:p>
            <a:r>
              <a:rPr lang="en-US" dirty="0"/>
              <a:t>Silos of power especially dependence on mentors for career advancement</a:t>
            </a:r>
          </a:p>
          <a:p>
            <a:r>
              <a:rPr lang="en-US" dirty="0"/>
              <a:t>Superstars</a:t>
            </a:r>
          </a:p>
          <a:p>
            <a:r>
              <a:rPr lang="en-US" dirty="0"/>
              <a:t>Informal communications network of rumors and accusations</a:t>
            </a:r>
          </a:p>
          <a:p>
            <a:r>
              <a:rPr lang="en-US" dirty="0"/>
              <a:t>Lack of clarity of policies and repercussions</a:t>
            </a:r>
          </a:p>
          <a:p>
            <a:pPr marL="2368550" lvl="7" indent="0">
              <a:buNone/>
            </a:pPr>
            <a:endParaRPr lang="en-US" sz="2400" dirty="0"/>
          </a:p>
          <a:p>
            <a:pPr marL="2368550" lvl="7" indent="0">
              <a:buNone/>
            </a:pPr>
            <a:r>
              <a:rPr lang="en-US" sz="2400" dirty="0"/>
              <a:t>DISPARITY of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83298-91B0-5145-AD1E-ECF463672CF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8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DD68B-1145-0141-BDF1-6F01898D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94CBE29-5A43-5D4D-AD03-BAE9AD768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785302"/>
              </p:ext>
            </p:extLst>
          </p:nvPr>
        </p:nvGraphicFramePr>
        <p:xfrm>
          <a:off x="793750" y="1230313"/>
          <a:ext cx="8185150" cy="466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A6064-7428-EE46-B683-26C7B3142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83298-91B0-5145-AD1E-ECF463672CF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191576-2540-4642-90F3-E3DB26ACD99F}"/>
              </a:ext>
            </a:extLst>
          </p:cNvPr>
          <p:cNvCxnSpPr/>
          <p:nvPr/>
        </p:nvCxnSpPr>
        <p:spPr bwMode="auto">
          <a:xfrm>
            <a:off x="2051222" y="2755557"/>
            <a:ext cx="5852160" cy="0"/>
          </a:xfrm>
          <a:prstGeom prst="line">
            <a:avLst/>
          </a:prstGeom>
          <a:solidFill>
            <a:schemeClr val="tx2"/>
          </a:solidFill>
          <a:ln w="1047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67720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Are We Still Here?</a:t>
            </a:r>
          </a:p>
        </p:txBody>
      </p:sp>
      <p:pic>
        <p:nvPicPr>
          <p:cNvPr id="8" name="Content Placeholder 7" descr="IMG_3679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56" r="-59324" b="-4197"/>
          <a:stretch/>
        </p:blipFill>
        <p:spPr>
          <a:xfrm>
            <a:off x="780921" y="999415"/>
            <a:ext cx="8591679" cy="541442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597AD2-507E-F248-84EB-2208A1ABB5B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88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Women in Medicine	Change in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221" y="1089210"/>
            <a:ext cx="4502250" cy="4662487"/>
          </a:xfrm>
        </p:spPr>
        <p:txBody>
          <a:bodyPr/>
          <a:lstStyle/>
          <a:p>
            <a:r>
              <a:rPr lang="en-US" sz="1200" dirty="0"/>
              <a:t>1847  Elizabeth Blackwell, first female physician to graduate from US school (Geneva Medical College)</a:t>
            </a:r>
          </a:p>
          <a:p>
            <a:r>
              <a:rPr lang="en-US" sz="1200" dirty="0"/>
              <a:t>1880   = 2,000 female physicians</a:t>
            </a:r>
          </a:p>
          <a:p>
            <a:r>
              <a:rPr lang="en-US" sz="1200" dirty="0"/>
              <a:t>1880’s = 6 women’s medical colleges</a:t>
            </a:r>
          </a:p>
          <a:p>
            <a:r>
              <a:rPr lang="en-US" sz="1200" dirty="0"/>
              <a:t>1880’s - early 1900’s =  women accepted to male medical schools</a:t>
            </a:r>
          </a:p>
          <a:p>
            <a:r>
              <a:rPr lang="en-US" sz="1200" dirty="0"/>
              <a:t>1910 = 6% of medical students were women</a:t>
            </a:r>
          </a:p>
          <a:p>
            <a:r>
              <a:rPr lang="en-US" sz="1200" dirty="0"/>
              <a:t>1915 = AMA accepted women</a:t>
            </a:r>
          </a:p>
          <a:p>
            <a:endParaRPr lang="en-US" sz="1200" dirty="0"/>
          </a:p>
          <a:p>
            <a:r>
              <a:rPr lang="en-US" sz="1200" dirty="0"/>
              <a:t>1969 = 9% of medical students were women</a:t>
            </a:r>
          </a:p>
          <a:p>
            <a:endParaRPr lang="is-IS" sz="1200" dirty="0"/>
          </a:p>
          <a:p>
            <a:r>
              <a:rPr lang="is-IS" sz="1200" dirty="0"/>
              <a:t>1980 = 29% of medical students were women </a:t>
            </a:r>
          </a:p>
          <a:p>
            <a:endParaRPr lang="en-US" sz="1200" dirty="0"/>
          </a:p>
          <a:p>
            <a:r>
              <a:rPr lang="en-US" sz="1200" dirty="0"/>
              <a:t>2017 = 51% of medical students are women</a:t>
            </a:r>
            <a:endParaRPr lang="en-US" sz="900" dirty="0"/>
          </a:p>
          <a:p>
            <a:pPr marL="0" indent="0">
              <a:buNone/>
            </a:pPr>
            <a:r>
              <a:rPr lang="en-US" sz="900" dirty="0" err="1"/>
              <a:t>Pololi</a:t>
            </a:r>
            <a:r>
              <a:rPr lang="en-US" sz="900" dirty="0"/>
              <a:t>, LH.  </a:t>
            </a:r>
            <a:r>
              <a:rPr lang="en-US" sz="900" u="sng" dirty="0"/>
              <a:t>Changing the Culture of Academic Medicine:  Perspectives of Women Faculty </a:t>
            </a:r>
          </a:p>
          <a:p>
            <a:endParaRPr lang="en-US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r>
              <a:rPr lang="en-US" sz="1200" dirty="0"/>
              <a:t>1920 = Women got right to vote</a:t>
            </a:r>
          </a:p>
          <a:p>
            <a:pPr marL="0" indent="0">
              <a:buNone/>
            </a:pPr>
            <a:r>
              <a:rPr lang="en-US" sz="1200" dirty="0"/>
              <a:t>1964 = Civil Rights Act  Title VII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1972 = Title IX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1991 = Title VII Amended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83298-91B0-5145-AD1E-ECF463672CF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8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62" y="482600"/>
            <a:ext cx="8086725" cy="747713"/>
          </a:xfrm>
        </p:spPr>
        <p:txBody>
          <a:bodyPr/>
          <a:lstStyle/>
          <a:p>
            <a:r>
              <a:rPr lang="en-US" dirty="0"/>
              <a:t>Percentage of Women Faculty in Academic Medicine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793750" y="1230313"/>
          <a:ext cx="8185150" cy="466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93C694-92E8-0F42-991B-4111D8F9743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80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A7BFC-A497-F74B-B93B-0DA88059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SLOOOOOOW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1F831-C657-F142-9981-9DC9E43BC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proportion of full professors who are women has increased 7 percentage points since 2004  (14% - 22%)……..</a:t>
            </a:r>
          </a:p>
          <a:p>
            <a:endParaRPr lang="en-US" dirty="0"/>
          </a:p>
          <a:p>
            <a:r>
              <a:rPr lang="en-US" sz="2400" b="1" dirty="0"/>
              <a:t>At this rate it will take 48 years to get to 50%</a:t>
            </a:r>
          </a:p>
          <a:p>
            <a:endParaRPr lang="en-US" sz="2000" dirty="0"/>
          </a:p>
          <a:p>
            <a:r>
              <a:rPr lang="en-US" sz="2000" dirty="0"/>
              <a:t>The percentage of new tenured </a:t>
            </a:r>
            <a:r>
              <a:rPr lang="en-US" sz="2000" dirty="0" err="1"/>
              <a:t>posisions</a:t>
            </a:r>
            <a:r>
              <a:rPr lang="en-US" sz="2000" dirty="0"/>
              <a:t> given to </a:t>
            </a:r>
            <a:r>
              <a:rPr lang="en-US" sz="2000" dirty="0" err="1"/>
              <a:t>wome</a:t>
            </a:r>
            <a:r>
              <a:rPr lang="en-US" sz="2000" dirty="0"/>
              <a:t> has remained the same (30%)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A68A6-B24B-144F-B5A4-457BC50179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83298-91B0-5145-AD1E-ECF463672CF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8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Not Moving the Needle Faster?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/>
              <a:t>Hierarchical Organizational Structures </a:t>
            </a:r>
            <a:endParaRPr lang="en-US" sz="1800" dirty="0"/>
          </a:p>
          <a:p>
            <a:r>
              <a:rPr lang="en-US" sz="1800" dirty="0">
                <a:latin typeface="Wingdings"/>
              </a:rPr>
              <a:t> </a:t>
            </a:r>
            <a:r>
              <a:rPr lang="en-US" sz="1800" dirty="0"/>
              <a:t>Because there are </a:t>
            </a:r>
            <a:r>
              <a:rPr lang="en-US" sz="1800" b="1" dirty="0"/>
              <a:t>few women in leadership positions throughout academic medicine</a:t>
            </a:r>
            <a:r>
              <a:rPr lang="en-US" sz="1800" dirty="0"/>
              <a:t>, women who report instances of gender discrimination are often faced with the challenge of reporting to the very men they view as perpetrating the discrimination (Carr, 2003). </a:t>
            </a:r>
          </a:p>
          <a:p>
            <a:r>
              <a:rPr lang="en-US" sz="1800" dirty="0">
                <a:latin typeface="Wingdings"/>
              </a:rPr>
              <a:t> </a:t>
            </a:r>
            <a:r>
              <a:rPr lang="en-US" sz="1800" dirty="0"/>
              <a:t>The production and reification of male dominated hierarchies in academic medical organizations only fuels a lack of institutional trust and re-instills harmful, traditionally held notions that women can’t succeed in academic medicine (</a:t>
            </a:r>
            <a:r>
              <a:rPr lang="en-US" sz="1800" dirty="0" err="1"/>
              <a:t>Barbaria</a:t>
            </a:r>
            <a:r>
              <a:rPr lang="en-US" sz="1800" dirty="0"/>
              <a:t>, 2009; Carr, 2003; Levine, 2013).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93C694-92E8-0F42-991B-4111D8F9743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2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No financial disclosures or conflicts of interest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83298-91B0-5145-AD1E-ECF463672CF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71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Not Moving the Needle Faster?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Lack of Women Serving on Search Committees </a:t>
            </a:r>
          </a:p>
          <a:p>
            <a:r>
              <a:rPr lang="en-US" sz="2000" b="1" dirty="0"/>
              <a:t>Lack of Women Serving on Powerful Committees: </a:t>
            </a:r>
          </a:p>
          <a:p>
            <a:pPr lvl="1"/>
            <a:r>
              <a:rPr lang="en-US" sz="2000" dirty="0"/>
              <a:t> Finance, chair’s cabinet, etc.</a:t>
            </a:r>
          </a:p>
          <a:p>
            <a:r>
              <a:rPr lang="en-US" sz="2000" b="1" dirty="0"/>
              <a:t>Conflation with Familial Issues </a:t>
            </a:r>
            <a:endParaRPr lang="en-US" sz="2000" dirty="0"/>
          </a:p>
          <a:p>
            <a:pPr lvl="1"/>
            <a:r>
              <a:rPr lang="en-US" sz="2000" dirty="0"/>
              <a:t> Women’s issues in academic medicine have been conflated with familial issues. There has been a focus on improving family resources for women as a means to ending gender discrimination in the work place (Carr, 2003; Rich, 1994). </a:t>
            </a:r>
          </a:p>
          <a:p>
            <a:pPr marL="0" indent="0">
              <a:buNone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93C694-92E8-0F42-991B-4111D8F9743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38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0" y="244475"/>
            <a:ext cx="8086725" cy="544935"/>
          </a:xfrm>
        </p:spPr>
        <p:txBody>
          <a:bodyPr>
            <a:normAutofit fontScale="90000"/>
          </a:bodyPr>
          <a:lstStyle/>
          <a:p>
            <a:r>
              <a:rPr lang="en-US" dirty="0"/>
              <a:t>We Still Have Issues of Equality, Equity and Parity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073" y="1264636"/>
            <a:ext cx="8387924" cy="4662487"/>
          </a:xfrm>
        </p:spPr>
        <p:txBody>
          <a:bodyPr>
            <a:normAutofit/>
          </a:bodyPr>
          <a:lstStyle/>
          <a:p>
            <a:r>
              <a:rPr lang="en-US" sz="2000" b="1" dirty="0"/>
              <a:t>Equality: </a:t>
            </a:r>
          </a:p>
          <a:p>
            <a:pPr lvl="1"/>
            <a:r>
              <a:rPr lang="en-US" dirty="0"/>
              <a:t>Treating everyone the same</a:t>
            </a:r>
          </a:p>
          <a:p>
            <a:pPr lvl="1"/>
            <a:r>
              <a:rPr lang="en-US" dirty="0"/>
              <a:t>Aims to promote fairness but only works if everyone starts at the same place</a:t>
            </a:r>
            <a:endParaRPr lang="en-US" b="1" dirty="0"/>
          </a:p>
          <a:p>
            <a:r>
              <a:rPr lang="en-US" sz="2000" b="1" dirty="0"/>
              <a:t>Equity:  </a:t>
            </a:r>
          </a:p>
          <a:p>
            <a:pPr lvl="1"/>
            <a:r>
              <a:rPr lang="en-US" dirty="0"/>
              <a:t>Giving everyone what they need to be successful</a:t>
            </a:r>
          </a:p>
          <a:p>
            <a:pPr lvl="1"/>
            <a:r>
              <a:rPr lang="en-US" dirty="0"/>
              <a:t>Appears unfair but gets us to a more level playing field</a:t>
            </a:r>
            <a:endParaRPr lang="en-US" b="1" dirty="0"/>
          </a:p>
          <a:p>
            <a:r>
              <a:rPr lang="en-US" sz="2000" b="1" dirty="0"/>
              <a:t>Parity:</a:t>
            </a:r>
            <a:r>
              <a:rPr lang="en-US" sz="2000" dirty="0"/>
              <a:t>  </a:t>
            </a:r>
          </a:p>
          <a:p>
            <a:pPr lvl="1"/>
            <a:r>
              <a:rPr lang="en-US" dirty="0"/>
              <a:t>The state of being equal or equivalent  (Merriam-Webster’s Learner’s Dictionary)</a:t>
            </a:r>
          </a:p>
          <a:p>
            <a:pPr lvl="1"/>
            <a:r>
              <a:rPr lang="en-US" dirty="0"/>
              <a:t>Concept of equal pay for equal work in a career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45083" y="5648960"/>
            <a:ext cx="562356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2C93C694-92E8-0F42-991B-4111D8F9743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8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309132" y="5571957"/>
            <a:ext cx="6685643" cy="555793"/>
          </a:xfrm>
        </p:spPr>
        <p:txBody>
          <a:bodyPr/>
          <a:lstStyle/>
          <a:p>
            <a:r>
              <a:rPr lang="en-US" dirty="0"/>
              <a:t>Interaction Institute for Social Change | Artist: Angus Maguire</a:t>
            </a:r>
          </a:p>
        </p:txBody>
      </p:sp>
      <p:pic>
        <p:nvPicPr>
          <p:cNvPr id="7" name="Content Placeholder 6" descr="IISC_EqualityEquity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32" r="-15832"/>
          <a:stretch>
            <a:fillRect/>
          </a:stretch>
        </p:blipFill>
        <p:spPr>
          <a:xfrm>
            <a:off x="645306" y="916899"/>
            <a:ext cx="8185150" cy="4662487"/>
          </a:xfrm>
        </p:spPr>
      </p:pic>
    </p:spTree>
    <p:extLst>
      <p:ext uri="{BB962C8B-B14F-4D97-AF65-F5344CB8AC3E}">
        <p14:creationId xmlns:p14="http://schemas.microsoft.com/office/powerpoint/2010/main" val="2777939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600" y="290157"/>
            <a:ext cx="7951088" cy="417015"/>
          </a:xfrm>
        </p:spPr>
        <p:txBody>
          <a:bodyPr>
            <a:normAutofit/>
          </a:bodyPr>
          <a:lstStyle/>
          <a:p>
            <a:r>
              <a:rPr lang="en-US" dirty="0"/>
              <a:t>Remember Many Aspects to Diversity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31" y="1011614"/>
            <a:ext cx="7072122" cy="3479297"/>
          </a:xfrm>
        </p:spPr>
        <p:txBody>
          <a:bodyPr/>
          <a:lstStyle/>
          <a:p>
            <a:pPr marL="384048" indent="-292608">
              <a:buFont typeface="Arial"/>
              <a:buChar char="•"/>
            </a:pPr>
            <a:r>
              <a:rPr lang="en-US" sz="2000" dirty="0"/>
              <a:t>Gender identity</a:t>
            </a:r>
          </a:p>
          <a:p>
            <a:pPr marL="384048" indent="-292608">
              <a:buFont typeface="Arial"/>
              <a:buChar char="•"/>
            </a:pPr>
            <a:r>
              <a:rPr lang="en-US" sz="2000" dirty="0"/>
              <a:t>Veteran status</a:t>
            </a:r>
          </a:p>
          <a:p>
            <a:pPr marL="384048" indent="-292608">
              <a:buFont typeface="Arial"/>
              <a:buChar char="•"/>
            </a:pPr>
            <a:r>
              <a:rPr lang="en-US" sz="2000" dirty="0"/>
              <a:t>Age</a:t>
            </a:r>
          </a:p>
          <a:p>
            <a:pPr marL="384048" indent="-292608">
              <a:buFont typeface="Arial"/>
              <a:buChar char="•"/>
            </a:pPr>
            <a:r>
              <a:rPr lang="en-US" sz="2000" dirty="0"/>
              <a:t>Socioeconomic </a:t>
            </a:r>
          </a:p>
          <a:p>
            <a:pPr marL="384048" indent="-292608">
              <a:buFont typeface="Arial"/>
              <a:buChar char="•"/>
            </a:pPr>
            <a:r>
              <a:rPr lang="en-US" sz="2000" dirty="0"/>
              <a:t>Rural, urban, suburban</a:t>
            </a:r>
          </a:p>
          <a:p>
            <a:pPr marL="384048" indent="-292608">
              <a:buFont typeface="Arial"/>
              <a:buChar char="•"/>
            </a:pPr>
            <a:r>
              <a:rPr lang="en-US" sz="2000" dirty="0"/>
              <a:t>Ethnicity</a:t>
            </a:r>
            <a:r>
              <a:rPr lang="en-US" sz="2000" dirty="0">
                <a:solidFill>
                  <a:srgbClr val="C00000"/>
                </a:solidFill>
              </a:rPr>
              <a:t> 		THINK INTERSECTIONALITY</a:t>
            </a:r>
            <a:r>
              <a:rPr lang="en-US" sz="2400" dirty="0">
                <a:solidFill>
                  <a:srgbClr val="C00000"/>
                </a:solidFill>
              </a:rPr>
              <a:t>!</a:t>
            </a:r>
            <a:endParaRPr lang="en-US" sz="2000" dirty="0"/>
          </a:p>
          <a:p>
            <a:pPr marL="384048" indent="-292608">
              <a:buFont typeface="Arial"/>
              <a:buChar char="•"/>
            </a:pPr>
            <a:r>
              <a:rPr lang="en-US" sz="2000" dirty="0"/>
              <a:t>Race</a:t>
            </a:r>
          </a:p>
          <a:p>
            <a:pPr marL="384048" indent="-292608">
              <a:buFont typeface="Arial"/>
              <a:buChar char="•"/>
            </a:pPr>
            <a:r>
              <a:rPr lang="en-US" sz="2000" dirty="0"/>
              <a:t>Able bodied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05613" y="5369693"/>
            <a:ext cx="2189162" cy="183384"/>
          </a:xfrm>
        </p:spPr>
        <p:txBody>
          <a:bodyPr/>
          <a:lstStyle/>
          <a:p>
            <a:fld id="{2C93C694-92E8-0F42-991B-4111D8F9743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5298045" y="2231980"/>
            <a:ext cx="1363462" cy="1038567"/>
          </a:xfrm>
          <a:prstGeom prst="ellipse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28688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race</a:t>
            </a:r>
          </a:p>
          <a:p>
            <a:pPr algn="r" defTabSz="928688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605322" y="1696116"/>
            <a:ext cx="1858600" cy="914400"/>
          </a:xfrm>
          <a:prstGeom prst="ellipse">
            <a:avLst/>
          </a:prstGeom>
          <a:solidFill>
            <a:schemeClr val="bg2">
              <a:alpha val="29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28688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Verdana" charset="0"/>
                <a:ea typeface="ＭＳ Ｐゴシック" charset="0"/>
              </a:rPr>
              <a:t>gender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064414" y="1905191"/>
            <a:ext cx="1773614" cy="955382"/>
          </a:xfrm>
          <a:prstGeom prst="ellips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28688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6581" y="2037510"/>
            <a:ext cx="167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religion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85208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they impact one another?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94044" r="-94044"/>
          <a:stretch>
            <a:fillRect/>
          </a:stretch>
        </p:blipFill>
        <p:spPr>
          <a:xfrm>
            <a:off x="-2272189" y="1332939"/>
            <a:ext cx="8185150" cy="46624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83298-91B0-5145-AD1E-ECF463672CF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001" y="1450226"/>
            <a:ext cx="3263900" cy="444500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74319848"/>
              </p:ext>
            </p:extLst>
          </p:nvPr>
        </p:nvGraphicFramePr>
        <p:xfrm>
          <a:off x="1562100" y="1346200"/>
          <a:ext cx="624840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99550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E04EA-19F3-BD46-9C47-B328D2F58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Gender Inequity Interface with Gender Harassment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706A875-87F6-FB4B-A7C2-9EC8C46FF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36921"/>
              </p:ext>
            </p:extLst>
          </p:nvPr>
        </p:nvGraphicFramePr>
        <p:xfrm>
          <a:off x="793750" y="1230313"/>
          <a:ext cx="8185150" cy="466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C54A1-4601-3448-A193-562B1C75AE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83298-91B0-5145-AD1E-ECF463672CF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55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Don’t Want This To Be The Outcome….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0C9F87-DE38-D348-B5E4-5FF5FABD8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230313"/>
            <a:ext cx="6216649" cy="46624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83298-91B0-5145-AD1E-ECF463672CF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96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Done?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dirty="0"/>
              <a:t>Develop mechanisms that encourage disclosure without fear of retaliation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Mandatory training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Do not tolerate sexual harassment – must have monitoring and sanctions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Must not engage in dismissal of “locker room talk”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Professional societies must break the silence and address at leadership councils and annual meetings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Additional research</a:t>
            </a:r>
          </a:p>
          <a:p>
            <a:pPr marL="214313" lvl="1" indent="0">
              <a:buNone/>
            </a:pPr>
            <a:r>
              <a:rPr lang="en-US" sz="1200" dirty="0"/>
              <a:t>Bates, et al. It is Time for Zero Tolerance for Sexual Harassment in Academic Medicine. Academic Medicine,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83298-91B0-5145-AD1E-ECF463672CF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46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0" y="244475"/>
            <a:ext cx="8086725" cy="446405"/>
          </a:xfrm>
        </p:spPr>
        <p:txBody>
          <a:bodyPr/>
          <a:lstStyle/>
          <a:p>
            <a:r>
              <a:rPr lang="en-US" dirty="0"/>
              <a:t>What Can Be Done? </a:t>
            </a:r>
            <a:r>
              <a:rPr lang="en-US" sz="1400" dirty="0"/>
              <a:t>Recommendations of the NASEM on Addressing Sexual Harassment and Gender Discrimination,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650" y="690880"/>
            <a:ext cx="8776970" cy="4662487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sz="1600" dirty="0"/>
              <a:t>Create diverse, inclusive and respectful environment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Address gender harassment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Move beyond legal compliance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Improve transparency and accountability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Diffuse hierarchical and depend relationships between trainees and faculty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Provide support for the target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Strive for strong diverse leadership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Measure progress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Incentivize change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Encourage involvement of professional societies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Initiate legislative action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Address failures to meaningfully enforce </a:t>
            </a:r>
            <a:r>
              <a:rPr lang="en-US" sz="1600" dirty="0" err="1"/>
              <a:t>Itile</a:t>
            </a:r>
            <a:r>
              <a:rPr lang="en-US" sz="1600" dirty="0"/>
              <a:t> VII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Increase federal agency action and collaboration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Conduct research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Make the entire academic community responsible for reducing and preventing sexual harassment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83298-91B0-5145-AD1E-ECF463672CF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36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URMC Is Doing?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Focusing on a Culture and Climate of Respect</a:t>
            </a:r>
          </a:p>
          <a:p>
            <a:pPr lvl="1"/>
            <a:r>
              <a:rPr lang="en-US" dirty="0"/>
              <a:t>ICARE Values</a:t>
            </a:r>
          </a:p>
          <a:p>
            <a:pPr lvl="1"/>
            <a:r>
              <a:rPr lang="en-US" dirty="0"/>
              <a:t>TAUBMAN IN TWO Video</a:t>
            </a:r>
          </a:p>
          <a:p>
            <a:pPr lvl="1"/>
            <a:r>
              <a:rPr lang="en-US" dirty="0"/>
              <a:t>Faculty Professionalism Council</a:t>
            </a:r>
          </a:p>
          <a:p>
            <a:pPr lvl="1"/>
            <a:r>
              <a:rPr lang="en-US" dirty="0"/>
              <a:t>Unconscious Bias Training</a:t>
            </a:r>
          </a:p>
          <a:p>
            <a:pPr lvl="1"/>
            <a:r>
              <a:rPr lang="en-US" dirty="0"/>
              <a:t>Anti-Harassment and Anti-Discrimination Training</a:t>
            </a:r>
          </a:p>
          <a:p>
            <a:pPr lvl="1"/>
            <a:r>
              <a:rPr lang="en-US" dirty="0" err="1"/>
              <a:t>Ombuds</a:t>
            </a:r>
            <a:r>
              <a:rPr lang="en-US" dirty="0"/>
              <a:t> program review and expansion</a:t>
            </a:r>
          </a:p>
          <a:p>
            <a:pPr lvl="1"/>
            <a:r>
              <a:rPr lang="en-US" dirty="0"/>
              <a:t>University is reviewing its policies and procedures</a:t>
            </a:r>
          </a:p>
          <a:p>
            <a:pPr lvl="1"/>
            <a:r>
              <a:rPr lang="en-US" dirty="0"/>
              <a:t>Salary Equity Study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83298-91B0-5145-AD1E-ECF463672CF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4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997" y="1217486"/>
            <a:ext cx="8185150" cy="4662487"/>
          </a:xfrm>
        </p:spPr>
        <p:txBody>
          <a:bodyPr/>
          <a:lstStyle/>
          <a:p>
            <a:pPr marL="1454150" lvl="5" indent="0">
              <a:buNone/>
            </a:pPr>
            <a:r>
              <a:rPr lang="en-US" sz="5400" dirty="0"/>
              <a:t>Me Too Movement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83298-91B0-5145-AD1E-ECF463672CF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888" y="264811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301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Your Local Resources and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Harassment including Sexual Harassment</a:t>
            </a:r>
          </a:p>
          <a:p>
            <a:r>
              <a:rPr lang="en-US" u="sng" dirty="0">
                <a:hlinkClick r:id="rId2"/>
              </a:rPr>
              <a:t>https://www.sdbor.edu/policy/documents/1-17.pdf</a:t>
            </a:r>
            <a:r>
              <a:rPr lang="en-US" dirty="0"/>
              <a:t>    </a:t>
            </a:r>
          </a:p>
          <a:p>
            <a:endParaRPr lang="en-US" dirty="0"/>
          </a:p>
          <a:p>
            <a:r>
              <a:rPr lang="en-US" dirty="0"/>
              <a:t>Prevention of, Dating Violence, Domestic Violence  Sexual Assault and Stalking  </a:t>
            </a:r>
          </a:p>
          <a:p>
            <a:r>
              <a:rPr lang="en-US" u="sng" dirty="0">
                <a:hlinkClick r:id="rId3"/>
              </a:rPr>
              <a:t>https://www.sdbor.edu/policy/documents/1-17-1.pdf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Human Rights Complaint Procedure  </a:t>
            </a:r>
          </a:p>
          <a:p>
            <a:r>
              <a:rPr lang="en-US" u="sng" dirty="0">
                <a:hlinkClick r:id="rId4"/>
              </a:rPr>
              <a:t>https://www.sdbor.edu/policy/documents/1-18.pdf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83298-91B0-5145-AD1E-ECF463672CF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33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Getting There!!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Join the union, girls, and together say </a:t>
            </a:r>
            <a:r>
              <a:rPr lang="en-US" sz="2400" b="1" i="1" dirty="0"/>
              <a:t>Equal Pay for Equal Work</a:t>
            </a:r>
            <a:r>
              <a:rPr lang="en-US" sz="2400" b="1" dirty="0"/>
              <a:t>.</a:t>
            </a:r>
          </a:p>
          <a:p>
            <a:r>
              <a:rPr lang="en-US" sz="2000" dirty="0"/>
              <a:t>SUSAN B. ANTHONY, </a:t>
            </a:r>
            <a:r>
              <a:rPr lang="en-US" sz="2000" i="1" dirty="0"/>
              <a:t>The Revolution</a:t>
            </a:r>
            <a:r>
              <a:rPr lang="en-US" sz="2000" dirty="0"/>
              <a:t>, Mar. 18, 1869</a:t>
            </a:r>
          </a:p>
          <a:p>
            <a:r>
              <a:rPr lang="en-US" sz="2400" b="1" dirty="0"/>
              <a:t>Failure is impossible.</a:t>
            </a:r>
          </a:p>
          <a:p>
            <a:r>
              <a:rPr lang="en-US" sz="2000" dirty="0"/>
              <a:t>SUSAN B. ANTHONY, </a:t>
            </a:r>
          </a:p>
          <a:p>
            <a:r>
              <a:rPr lang="en-US" sz="2000" dirty="0"/>
              <a:t>Remarks at her 86th birthday celebration,</a:t>
            </a:r>
          </a:p>
          <a:p>
            <a:r>
              <a:rPr lang="en-US" sz="2000" dirty="0"/>
              <a:t> Feb. 15, 1906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05613" y="5369693"/>
            <a:ext cx="2189162" cy="18338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3a52946r_Susan_B_Anthony.ti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26" y="3160567"/>
            <a:ext cx="2193621" cy="326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334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Questions, Comments, Ideas</a:t>
            </a:r>
          </a:p>
        </p:txBody>
      </p:sp>
      <p:pic>
        <p:nvPicPr>
          <p:cNvPr id="9" name="Content Placeholder 8" descr="j031559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3" b="10073"/>
          <a:stretch>
            <a:fillRect/>
          </a:stretch>
        </p:blipFill>
        <p:spPr>
          <a:xfrm>
            <a:off x="784225" y="1811986"/>
            <a:ext cx="8185150" cy="31071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1370A6-C2E2-9440-BDC2-2D8E2645806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3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83298-91B0-5145-AD1E-ECF463672CF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1" t="17926" r="21316" b="20179"/>
          <a:stretch/>
        </p:blipFill>
        <p:spPr bwMode="auto">
          <a:xfrm>
            <a:off x="2811780" y="2213811"/>
            <a:ext cx="3301472" cy="245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80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Definition of Harassment?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214313" lvl="1" indent="0">
              <a:buClr>
                <a:schemeClr val="tx1"/>
              </a:buClr>
              <a:buNone/>
            </a:pPr>
            <a:r>
              <a:rPr lang="en-US" altLang="en-US" sz="2400" b="1" dirty="0"/>
              <a:t>Informal: </a:t>
            </a:r>
          </a:p>
          <a:p>
            <a:pPr marL="214313" lvl="1" indent="0">
              <a:buClr>
                <a:schemeClr val="tx1"/>
              </a:buClr>
              <a:buNone/>
            </a:pPr>
            <a:r>
              <a:rPr lang="en-US" altLang="en-US" sz="2400" dirty="0"/>
              <a:t>Harassment:  The act or an instance of harassing, or disturbing, pestering or troubling repeatedly; persecution   </a:t>
            </a:r>
            <a:r>
              <a:rPr lang="en-US" altLang="en-US" sz="2400" dirty="0" err="1"/>
              <a:t>Dictionary.com</a:t>
            </a:r>
            <a:endParaRPr lang="en-US" altLang="en-US" sz="2400" dirty="0"/>
          </a:p>
          <a:p>
            <a:pPr marL="214313" lvl="1" indent="0">
              <a:buClr>
                <a:schemeClr val="tx1"/>
              </a:buClr>
              <a:buNone/>
            </a:pPr>
            <a:endParaRPr lang="en-US" altLang="en-US" sz="2400" dirty="0"/>
          </a:p>
          <a:p>
            <a:pPr marL="214313" lvl="1" indent="0">
              <a:buClr>
                <a:schemeClr val="tx1"/>
              </a:buClr>
              <a:buNone/>
            </a:pPr>
            <a:r>
              <a:rPr lang="en-US" altLang="en-US" sz="2400" dirty="0"/>
              <a:t>Harass:  to create an unpleasant or hostile situation for especially by uninvited and unwelcome verbal or physical conduct.  Merriam-Webster Dictionary</a:t>
            </a:r>
          </a:p>
          <a:p>
            <a:pPr marL="214313" lvl="1" indent="0">
              <a:buClr>
                <a:schemeClr val="tx1"/>
              </a:buClr>
              <a:buNone/>
            </a:pPr>
            <a:endParaRPr lang="en-US" altLang="en-US" sz="2400" dirty="0"/>
          </a:p>
          <a:p>
            <a:pPr marL="214313" lvl="1" indent="0">
              <a:buClr>
                <a:schemeClr val="tx1"/>
              </a:buClr>
              <a:buNone/>
            </a:pPr>
            <a:endParaRPr lang="en-US" altLang="en-US" sz="2400" dirty="0"/>
          </a:p>
          <a:p>
            <a:pPr marL="214313" lvl="1" indent="0">
              <a:buClr>
                <a:schemeClr val="tx1"/>
              </a:buClr>
              <a:buNone/>
            </a:pPr>
            <a:r>
              <a:rPr lang="en-US" altLang="en-US" sz="2400" b="1" dirty="0"/>
              <a:t>Formal:</a:t>
            </a:r>
          </a:p>
          <a:p>
            <a:pPr marL="214313" lvl="1" indent="0">
              <a:buClr>
                <a:schemeClr val="tx1"/>
              </a:buClr>
              <a:buNone/>
            </a:pPr>
            <a:r>
              <a:rPr lang="en-US" altLang="en-US" sz="2400" dirty="0"/>
              <a:t>Harassment is a form of unlawful discrimination (if due to protected characteristic).</a:t>
            </a:r>
          </a:p>
          <a:p>
            <a:pPr lvl="1">
              <a:buClr>
                <a:schemeClr val="tx1"/>
              </a:buClr>
            </a:pPr>
            <a:endParaRPr lang="en-US" altLang="en-US" sz="2400" dirty="0"/>
          </a:p>
          <a:p>
            <a:pPr marL="214313" lvl="1" indent="0">
              <a:buClr>
                <a:schemeClr val="tx1"/>
              </a:buClr>
              <a:buNone/>
            </a:pPr>
            <a:r>
              <a:rPr lang="en-US" altLang="en-US" sz="2400" b="1" dirty="0"/>
              <a:t>Types of harassment in employment:</a:t>
            </a:r>
          </a:p>
          <a:p>
            <a:pPr lvl="3">
              <a:buClr>
                <a:schemeClr val="tx1"/>
              </a:buClr>
            </a:pPr>
            <a:r>
              <a:rPr lang="en-US" altLang="en-US" dirty="0"/>
              <a:t>Hostile Environment (racial, sexual, </a:t>
            </a:r>
            <a:r>
              <a:rPr lang="en-US" altLang="en-US" dirty="0" err="1"/>
              <a:t>etc</a:t>
            </a:r>
            <a:r>
              <a:rPr lang="en-US" altLang="en-US" dirty="0"/>
              <a:t>)</a:t>
            </a:r>
          </a:p>
          <a:p>
            <a:pPr lvl="3">
              <a:buClr>
                <a:schemeClr val="tx1"/>
              </a:buClr>
            </a:pPr>
            <a:r>
              <a:rPr lang="en-US" altLang="en-US" dirty="0"/>
              <a:t>General </a:t>
            </a:r>
          </a:p>
          <a:p>
            <a:pPr marL="214313" lvl="1" indent="0">
              <a:buClr>
                <a:schemeClr val="tx1"/>
              </a:buClr>
              <a:buNone/>
            </a:pPr>
            <a:endParaRPr lang="en-US" altLang="en-US" sz="2400" dirty="0"/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2400" dirty="0"/>
              <a:t>Harassment can be sexual in nature or based on other </a:t>
            </a:r>
            <a:r>
              <a:rPr lang="en-US" altLang="en-US" sz="2400" b="1" dirty="0"/>
              <a:t>legally protected </a:t>
            </a:r>
            <a:r>
              <a:rPr lang="en-US" altLang="en-US" sz="2400" dirty="0"/>
              <a:t>characteristic (i.e., race, disability)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 altLang="en-US" sz="2400" dirty="0"/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2400" dirty="0"/>
              <a:t>Harassment which is </a:t>
            </a:r>
            <a:r>
              <a:rPr lang="en-US" altLang="en-US" sz="2400" b="1" dirty="0"/>
              <a:t>not unlawful may otherwise violate employer policy</a:t>
            </a:r>
            <a:r>
              <a:rPr lang="en-US" altLang="en-US" sz="24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83298-91B0-5145-AD1E-ECF463672CF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5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Harassment Further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062" y="1230313"/>
            <a:ext cx="8329838" cy="466248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Hostile work environment harassment is a form of discrimination that involves: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/>
              <a:t>unwelcome</a:t>
            </a:r>
            <a:r>
              <a:rPr lang="en-US" sz="1600" i="1" dirty="0"/>
              <a:t> </a:t>
            </a:r>
            <a:r>
              <a:rPr lang="en-US" sz="1600" dirty="0"/>
              <a:t>verbal, physical, or electronic conduct </a:t>
            </a:r>
            <a:r>
              <a:rPr lang="en-US" sz="1600" u="sng" dirty="0"/>
              <a:t>intended to cause or which could reasonably be expected to cause </a:t>
            </a:r>
            <a:r>
              <a:rPr lang="en-US" sz="1600" dirty="0"/>
              <a:t>an individual or group of individuals to feel intimidated, demeaned, abused, or fearful, or to have concern for their personal safety </a:t>
            </a:r>
            <a:r>
              <a:rPr lang="en-US" sz="1600" u="sng" dirty="0"/>
              <a:t>on the basis of a protected class where ….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the harassment is </a:t>
            </a:r>
            <a:r>
              <a:rPr lang="en-US" sz="1600" dirty="0">
                <a:solidFill>
                  <a:srgbClr val="000000"/>
                </a:solidFill>
              </a:rPr>
              <a:t>so </a:t>
            </a:r>
            <a:r>
              <a:rPr lang="en-US" sz="1600" u="sng" dirty="0">
                <a:solidFill>
                  <a:srgbClr val="000000"/>
                </a:solidFill>
              </a:rPr>
              <a:t>severe and pervasive</a:t>
            </a:r>
            <a:r>
              <a:rPr lang="en-US" sz="1600" dirty="0">
                <a:solidFill>
                  <a:srgbClr val="000000"/>
                </a:solidFill>
              </a:rPr>
              <a:t> that the work or academic conditions are </a:t>
            </a:r>
            <a:r>
              <a:rPr lang="en-US" sz="1600" u="sng" dirty="0">
                <a:solidFill>
                  <a:srgbClr val="000000"/>
                </a:solidFill>
              </a:rPr>
              <a:t>materially altered </a:t>
            </a:r>
            <a:r>
              <a:rPr lang="en-US" sz="1600" b="1" u="sng" dirty="0">
                <a:solidFill>
                  <a:srgbClr val="000000"/>
                </a:solidFill>
              </a:rPr>
              <a:t>and </a:t>
            </a:r>
            <a:r>
              <a:rPr lang="en-US" sz="1600" u="sng" dirty="0">
                <a:solidFill>
                  <a:srgbClr val="000000"/>
                </a:solidFill>
              </a:rPr>
              <a:t>an abusive working environment exists</a:t>
            </a:r>
            <a:r>
              <a:rPr lang="en-US" sz="1600" dirty="0">
                <a:solidFill>
                  <a:srgbClr val="000000"/>
                </a:solidFill>
              </a:rPr>
              <a:t> and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a </a:t>
            </a:r>
            <a:r>
              <a:rPr lang="en-US" sz="1600" u="sng" dirty="0">
                <a:solidFill>
                  <a:srgbClr val="000000"/>
                </a:solidFill>
              </a:rPr>
              <a:t>reasonable</a:t>
            </a:r>
            <a:r>
              <a:rPr lang="en-US" sz="1600" dirty="0">
                <a:solidFill>
                  <a:srgbClr val="000000"/>
                </a:solidFill>
              </a:rPr>
              <a:t> person would believe that the conduct </a:t>
            </a:r>
            <a:r>
              <a:rPr lang="en-US" sz="1600" u="sng" dirty="0">
                <a:solidFill>
                  <a:srgbClr val="000000"/>
                </a:solidFill>
              </a:rPr>
              <a:t>unreasonably</a:t>
            </a:r>
            <a:r>
              <a:rPr lang="en-US" sz="1600" dirty="0">
                <a:solidFill>
                  <a:srgbClr val="000000"/>
                </a:solidFill>
              </a:rPr>
              <a:t> interfered with work or academic performance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or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otherwise created an intimidating, hostile or offensive work or academic </a:t>
            </a:r>
            <a:r>
              <a:rPr lang="en-US" sz="1600" dirty="0"/>
              <a:t>environment</a:t>
            </a:r>
            <a:r>
              <a:rPr lang="en-US" sz="18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83298-91B0-5145-AD1E-ECF463672CF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9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Definition of Sexual Harassment?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Unwelcome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Sexual advances</a:t>
            </a:r>
          </a:p>
          <a:p>
            <a:pPr lvl="1">
              <a:buFont typeface="Arial"/>
              <a:buChar char="•"/>
            </a:pPr>
            <a:r>
              <a:rPr lang="en-US" dirty="0"/>
              <a:t>Requests for sexual favors</a:t>
            </a:r>
          </a:p>
          <a:p>
            <a:pPr lvl="1">
              <a:buFont typeface="Arial"/>
              <a:buChar char="•"/>
            </a:pPr>
            <a:r>
              <a:rPr lang="en-US" dirty="0"/>
              <a:t>Or other visual, verbal or physical conduct of a sexual nature </a:t>
            </a:r>
          </a:p>
          <a:p>
            <a:r>
              <a:rPr lang="en-US" dirty="0"/>
              <a:t> WHERE:</a:t>
            </a:r>
          </a:p>
          <a:p>
            <a:pPr lvl="1">
              <a:buFont typeface="Arial"/>
              <a:buChar char="•"/>
            </a:pPr>
            <a:r>
              <a:rPr lang="en-US" dirty="0"/>
              <a:t>Submission to such conduct is an explicit or implicit conduction of employment or academic success (quid pro quo); or</a:t>
            </a:r>
          </a:p>
          <a:p>
            <a:pPr lvl="1">
              <a:buFont typeface="Arial"/>
              <a:buChar char="•"/>
            </a:pPr>
            <a:r>
              <a:rPr lang="en-US" dirty="0"/>
              <a:t>Submission to or rejection of such conduct is used as the basis for employment or academic decisions; or</a:t>
            </a:r>
          </a:p>
          <a:p>
            <a:pPr lvl="1">
              <a:buFont typeface="Arial"/>
              <a:buChar char="•"/>
            </a:pPr>
            <a:r>
              <a:rPr lang="en-US" dirty="0"/>
              <a:t>The conduct has the purpose or effect of a) unreasonably interfering with an individual’s work or academic performance or b) creating an intimidating, hostile or offensive work or academic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83298-91B0-5145-AD1E-ECF463672CF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9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344" y="235148"/>
            <a:ext cx="8086725" cy="747713"/>
          </a:xfrm>
        </p:spPr>
        <p:txBody>
          <a:bodyPr/>
          <a:lstStyle/>
          <a:p>
            <a:r>
              <a:rPr lang="en-US" altLang="en-US" sz="3200" dirty="0"/>
              <a:t>Harassment Defined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1152" y="1146111"/>
            <a:ext cx="8195409" cy="4953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en-US" sz="2400" dirty="0"/>
              <a:t>Types of actions which can </a:t>
            </a:r>
            <a:r>
              <a:rPr lang="en-US" altLang="en-US" sz="2400" i="1" dirty="0"/>
              <a:t>give rise to </a:t>
            </a:r>
            <a:r>
              <a:rPr lang="en-US" altLang="en-US" sz="2400" dirty="0"/>
              <a:t>hostile work environment claims:</a:t>
            </a:r>
          </a:p>
          <a:p>
            <a:pPr>
              <a:lnSpc>
                <a:spcPct val="80000"/>
              </a:lnSpc>
            </a:pPr>
            <a:endParaRPr lang="en-US" altLang="en-US" sz="1800" dirty="0"/>
          </a:p>
          <a:p>
            <a:pPr marL="742950" lvl="1" indent="-285750">
              <a:lnSpc>
                <a:spcPct val="130000"/>
              </a:lnSpc>
              <a:buClr>
                <a:schemeClr val="tx1"/>
              </a:buClr>
            </a:pPr>
            <a:r>
              <a:rPr lang="en-US" altLang="en-US" sz="1800" dirty="0"/>
              <a:t>racial or ethnic jokes</a:t>
            </a:r>
          </a:p>
          <a:p>
            <a:pPr marL="742950" lvl="1" indent="-285750">
              <a:lnSpc>
                <a:spcPct val="130000"/>
              </a:lnSpc>
              <a:buClr>
                <a:schemeClr val="tx1"/>
              </a:buClr>
            </a:pPr>
            <a:r>
              <a:rPr lang="en-US" altLang="en-US" sz="1800" dirty="0"/>
              <a:t>unwanted sexual touching of another person</a:t>
            </a:r>
          </a:p>
          <a:p>
            <a:pPr marL="742950" lvl="1" indent="-285750">
              <a:lnSpc>
                <a:spcPct val="130000"/>
              </a:lnSpc>
              <a:buClr>
                <a:schemeClr val="tx1"/>
              </a:buClr>
            </a:pPr>
            <a:r>
              <a:rPr lang="en-US" altLang="en-US" sz="1800" dirty="0"/>
              <a:t>obscene language and/or gestures</a:t>
            </a:r>
          </a:p>
          <a:p>
            <a:pPr marL="742950" lvl="1" indent="-285750">
              <a:lnSpc>
                <a:spcPct val="130000"/>
              </a:lnSpc>
              <a:buClr>
                <a:schemeClr val="tx1"/>
              </a:buClr>
            </a:pPr>
            <a:r>
              <a:rPr lang="en-US" altLang="en-US" sz="1800" dirty="0"/>
              <a:t>racial or gender related epithets or slurs</a:t>
            </a:r>
          </a:p>
          <a:p>
            <a:pPr marL="742950" lvl="1" indent="-285750">
              <a:lnSpc>
                <a:spcPct val="130000"/>
              </a:lnSpc>
              <a:buClr>
                <a:schemeClr val="tx1"/>
              </a:buClr>
            </a:pPr>
            <a:r>
              <a:rPr lang="en-US" altLang="en-US" sz="1800" dirty="0"/>
              <a:t>degrading or derogatory remarks based on/related to the individual’s protected class</a:t>
            </a:r>
          </a:p>
          <a:p>
            <a:pPr marL="742950" lvl="1" indent="-285750">
              <a:lnSpc>
                <a:spcPct val="130000"/>
              </a:lnSpc>
              <a:buClr>
                <a:schemeClr val="tx1"/>
              </a:buClr>
            </a:pPr>
            <a:r>
              <a:rPr lang="en-US" altLang="en-US" sz="1800" dirty="0"/>
              <a:t>making fun of a person’s disability</a:t>
            </a:r>
          </a:p>
          <a:p>
            <a:pPr marL="742950" lvl="1" indent="-285750">
              <a:lnSpc>
                <a:spcPct val="130000"/>
              </a:lnSpc>
              <a:buClr>
                <a:schemeClr val="tx1"/>
              </a:buClr>
            </a:pPr>
            <a:r>
              <a:rPr lang="en-US" altLang="en-US" sz="1800" dirty="0"/>
              <a:t>derogatory or demeaning comments about an individual’s religious beliefs</a:t>
            </a:r>
          </a:p>
          <a:p>
            <a:pPr marL="742950" lvl="1" indent="-285750">
              <a:lnSpc>
                <a:spcPct val="130000"/>
              </a:lnSpc>
              <a:buClr>
                <a:schemeClr val="tx1"/>
              </a:buClr>
            </a:pPr>
            <a:r>
              <a:rPr lang="en-US" altLang="en-US" sz="1800" dirty="0"/>
              <a:t>stereotyping of individual based on protected class</a:t>
            </a:r>
          </a:p>
          <a:p>
            <a:pPr marL="742950" lvl="1" indent="-285750">
              <a:lnSpc>
                <a:spcPct val="130000"/>
              </a:lnSpc>
              <a:buClr>
                <a:schemeClr val="tx1"/>
              </a:buClr>
            </a:pPr>
            <a:r>
              <a:rPr lang="en-US" altLang="en-US" sz="1800" dirty="0"/>
              <a:t>graffiti left in employee’s work area </a:t>
            </a:r>
          </a:p>
          <a:p>
            <a:pPr marL="742950" lvl="1" indent="-285750">
              <a:lnSpc>
                <a:spcPct val="130000"/>
              </a:lnSpc>
              <a:buClr>
                <a:schemeClr val="tx1"/>
              </a:buClr>
            </a:pPr>
            <a:r>
              <a:rPr lang="en-US" altLang="en-US" sz="1800" dirty="0"/>
              <a:t>intimidation of a verbal, written or visual nature (including pictures, computer)</a:t>
            </a:r>
          </a:p>
          <a:p>
            <a:pPr marL="742950" lvl="1" indent="-285750">
              <a:lnSpc>
                <a:spcPct val="130000"/>
              </a:lnSpc>
              <a:buClr>
                <a:schemeClr val="tx1"/>
              </a:buClr>
            </a:pPr>
            <a:r>
              <a:rPr lang="en-US" altLang="en-US" sz="1800" dirty="0"/>
              <a:t>stalking</a:t>
            </a:r>
          </a:p>
          <a:p>
            <a:pPr marL="742950" lvl="1" indent="-285750">
              <a:lnSpc>
                <a:spcPct val="80000"/>
              </a:lnSpc>
            </a:pPr>
            <a:endParaRPr lang="en-US" altLang="en-US" sz="1600" dirty="0"/>
          </a:p>
          <a:p>
            <a:pPr marL="742950" lvl="1" indent="-285750">
              <a:lnSpc>
                <a:spcPct val="80000"/>
              </a:lnSpc>
            </a:pPr>
            <a:endParaRPr lang="en-US" altLang="en-US" sz="1600" dirty="0"/>
          </a:p>
          <a:p>
            <a:pPr marL="742950" lvl="1" indent="-285750">
              <a:lnSpc>
                <a:spcPct val="80000"/>
              </a:lnSpc>
            </a:pPr>
            <a:endParaRPr lang="en-US" altLang="en-US" sz="1600" dirty="0"/>
          </a:p>
          <a:p>
            <a:pPr>
              <a:lnSpc>
                <a:spcPct val="80000"/>
              </a:lnSpc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93870926"/>
      </p:ext>
    </p:extLst>
  </p:cSld>
  <p:clrMapOvr>
    <a:masterClrMapping/>
  </p:clrMapOvr>
</p:sld>
</file>

<file path=ppt/theme/theme1.xml><?xml version="1.0" encoding="utf-8"?>
<a:theme xmlns:a="http://schemas.openxmlformats.org/drawingml/2006/main" name="URMC_Template4">
  <a:themeElements>
    <a:clrScheme name="Office Theme 1">
      <a:dk1>
        <a:srgbClr val="000000"/>
      </a:dk1>
      <a:lt1>
        <a:srgbClr val="FFFFFF"/>
      </a:lt1>
      <a:dk2>
        <a:srgbClr val="00467F"/>
      </a:dk2>
      <a:lt2>
        <a:srgbClr val="FFDD00"/>
      </a:lt2>
      <a:accent1>
        <a:srgbClr val="73C167"/>
      </a:accent1>
      <a:accent2>
        <a:srgbClr val="F89828"/>
      </a:accent2>
      <a:accent3>
        <a:srgbClr val="FFFFFF"/>
      </a:accent3>
      <a:accent4>
        <a:srgbClr val="000000"/>
      </a:accent4>
      <a:accent5>
        <a:srgbClr val="BCDDB8"/>
      </a:accent5>
      <a:accent6>
        <a:srgbClr val="E18923"/>
      </a:accent6>
      <a:hlink>
        <a:srgbClr val="EE3224"/>
      </a:hlink>
      <a:folHlink>
        <a:srgbClr val="EC008C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28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28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467F"/>
        </a:dk2>
        <a:lt2>
          <a:srgbClr val="FFDD00"/>
        </a:lt2>
        <a:accent1>
          <a:srgbClr val="73C167"/>
        </a:accent1>
        <a:accent2>
          <a:srgbClr val="F89828"/>
        </a:accent2>
        <a:accent3>
          <a:srgbClr val="FFFFFF"/>
        </a:accent3>
        <a:accent4>
          <a:srgbClr val="000000"/>
        </a:accent4>
        <a:accent5>
          <a:srgbClr val="BCDDB8"/>
        </a:accent5>
        <a:accent6>
          <a:srgbClr val="E18923"/>
        </a:accent6>
        <a:hlink>
          <a:srgbClr val="EE3224"/>
        </a:hlink>
        <a:folHlink>
          <a:srgbClr val="EC00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URMC_Template4</Template>
  <TotalTime>19482</TotalTime>
  <Words>2374</Words>
  <Application>Microsoft Office PowerPoint</Application>
  <PresentationFormat>Custom</PresentationFormat>
  <Paragraphs>358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ＭＳ Ｐゴシック</vt:lpstr>
      <vt:lpstr>Arial</vt:lpstr>
      <vt:lpstr>Verdana</vt:lpstr>
      <vt:lpstr>Wingdings</vt:lpstr>
      <vt:lpstr>URMC_Template4</vt:lpstr>
      <vt:lpstr>Issues Impacting Gender Equity: Discrimination, Harassment and Unprofessional Behavior</vt:lpstr>
      <vt:lpstr>Objectives</vt:lpstr>
      <vt:lpstr>Disclosures </vt:lpstr>
      <vt:lpstr>PowerPoint Presentation</vt:lpstr>
      <vt:lpstr>PowerPoint Presentation</vt:lpstr>
      <vt:lpstr>What is the Definition of Harassment?</vt:lpstr>
      <vt:lpstr>Harassment Further Defined</vt:lpstr>
      <vt:lpstr>What is the Definition of Sexual Harassment?</vt:lpstr>
      <vt:lpstr>Harassment Defined</vt:lpstr>
      <vt:lpstr>What is the Definition of Discrimination?</vt:lpstr>
      <vt:lpstr>Illegal Bases for Discrimination</vt:lpstr>
      <vt:lpstr>What are the relevant laws?</vt:lpstr>
      <vt:lpstr>Other Applicable Laws</vt:lpstr>
      <vt:lpstr>Retaliation</vt:lpstr>
      <vt:lpstr>What is Unprofessional Behavior?</vt:lpstr>
      <vt:lpstr>Legitimate, Non-discriminatory Reasons For A Decision</vt:lpstr>
      <vt:lpstr>What is Sexual Harassment? </vt:lpstr>
      <vt:lpstr>Is Sexual Harassment an Issue in Academic Medicine and Science……Apparently</vt:lpstr>
      <vt:lpstr>NASEM Categories of Sexual Harassment</vt:lpstr>
      <vt:lpstr>NASEM Report</vt:lpstr>
      <vt:lpstr>Examples of sexual harassment in science and medicine </vt:lpstr>
      <vt:lpstr>Examples of sexual harassment in science and medicine </vt:lpstr>
      <vt:lpstr>What Contributes To Sexual Harassment in Medicine and Science?</vt:lpstr>
      <vt:lpstr>PowerPoint Presentation</vt:lpstr>
      <vt:lpstr>Why Are We Still Here?</vt:lpstr>
      <vt:lpstr>Women in Medicine Change in Laws</vt:lpstr>
      <vt:lpstr>Percentage of Women Faculty in Academic Medicine </vt:lpstr>
      <vt:lpstr>SLOOOOOOW Progress</vt:lpstr>
      <vt:lpstr>Why Are We Not Moving the Needle Faster? </vt:lpstr>
      <vt:lpstr>Why Are We Not Moving the Needle Faster? </vt:lpstr>
      <vt:lpstr>We Still Have Issues of Equality, Equity and Parity</vt:lpstr>
      <vt:lpstr>PowerPoint Presentation</vt:lpstr>
      <vt:lpstr>Remember Many Aspects to Diversity</vt:lpstr>
      <vt:lpstr>How do they impact one another?</vt:lpstr>
      <vt:lpstr>How Does Gender Inequity Interface with Gender Harassment</vt:lpstr>
      <vt:lpstr>We Don’t Want This To Be The Outcome….</vt:lpstr>
      <vt:lpstr>What Can Be Done?</vt:lpstr>
      <vt:lpstr>What Can Be Done? Recommendations of the NASEM on Addressing Sexual Harassment and Gender Discrimination, 2018</vt:lpstr>
      <vt:lpstr>What URMC Is Doing?</vt:lpstr>
      <vt:lpstr>Some of Your Local Resources and Policies</vt:lpstr>
      <vt:lpstr>We Are Getting There!!</vt:lpstr>
      <vt:lpstr>Questions, Comments, Ideas</vt:lpstr>
    </vt:vector>
  </TitlesOfParts>
  <Company>Strong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 miller</dc:creator>
  <cp:lastModifiedBy>VanSloten, Megan M</cp:lastModifiedBy>
  <cp:revision>298</cp:revision>
  <cp:lastPrinted>2018-10-18T19:43:13Z</cp:lastPrinted>
  <dcterms:created xsi:type="dcterms:W3CDTF">2009-12-17T21:44:21Z</dcterms:created>
  <dcterms:modified xsi:type="dcterms:W3CDTF">2018-10-25T18:02:32Z</dcterms:modified>
</cp:coreProperties>
</file>