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1"/>
  </p:sldMasterIdLst>
  <p:sldIdLst>
    <p:sldId id="256" r:id="rId2"/>
    <p:sldId id="300" r:id="rId3"/>
    <p:sldId id="265" r:id="rId4"/>
    <p:sldId id="290" r:id="rId5"/>
    <p:sldId id="276" r:id="rId6"/>
    <p:sldId id="266" r:id="rId7"/>
    <p:sldId id="275" r:id="rId8"/>
    <p:sldId id="274" r:id="rId9"/>
    <p:sldId id="267" r:id="rId10"/>
    <p:sldId id="291" r:id="rId11"/>
    <p:sldId id="269" r:id="rId12"/>
    <p:sldId id="270" r:id="rId13"/>
    <p:sldId id="271" r:id="rId14"/>
    <p:sldId id="278" r:id="rId15"/>
    <p:sldId id="280" r:id="rId16"/>
    <p:sldId id="279" r:id="rId17"/>
    <p:sldId id="286" r:id="rId18"/>
    <p:sldId id="281" r:id="rId19"/>
    <p:sldId id="288" r:id="rId20"/>
    <p:sldId id="282" r:id="rId21"/>
    <p:sldId id="283" r:id="rId22"/>
    <p:sldId id="287" r:id="rId23"/>
    <p:sldId id="294" r:id="rId24"/>
    <p:sldId id="297" r:id="rId25"/>
    <p:sldId id="257" r:id="rId26"/>
    <p:sldId id="295" r:id="rId27"/>
    <p:sldId id="263" r:id="rId28"/>
    <p:sldId id="273" r:id="rId29"/>
    <p:sldId id="262" r:id="rId30"/>
    <p:sldId id="296" r:id="rId31"/>
    <p:sldId id="284" r:id="rId32"/>
    <p:sldId id="258" r:id="rId33"/>
    <p:sldId id="259" r:id="rId34"/>
    <p:sldId id="272" r:id="rId35"/>
    <p:sldId id="285" r:id="rId36"/>
    <p:sldId id="298" r:id="rId37"/>
    <p:sldId id="289" r:id="rId38"/>
    <p:sldId id="260" r:id="rId39"/>
    <p:sldId id="293" r:id="rId40"/>
    <p:sldId id="299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</p:sldIdLst>
  <p:sldSz cx="12192000" cy="6858000"/>
  <p:notesSz cx="6858000" cy="9144000"/>
  <p:custDataLst>
    <p:tags r:id="rId10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227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0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67C6F52A-A82B-47A2-A83A-8C4C91F2D59F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3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3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09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85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849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91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6048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D1BE4249-C0D0-4B06-8692-E8BB871AF643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364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042B0DB6-F5C7-45FB-8CF3-31B45F9C2DAC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1160EA64-D806-43AC-9DF2-F8C432F32B4C}" type="datetimeFigureOut">
              <a:rPr lang="en-US" smtClean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456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C302-3D5B-4BA3-9925-1636E0C852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Neurology Board review- Part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6F8BF-5CBC-4560-9E4E-7390B2EB6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Valentina Joseph MD</a:t>
            </a:r>
          </a:p>
          <a:p>
            <a:r>
              <a:rPr lang="en-US" dirty="0"/>
              <a:t>Assistant Professor of </a:t>
            </a:r>
            <a:r>
              <a:rPr lang="en-US" dirty="0" smtClean="0"/>
              <a:t>Neurology</a:t>
            </a:r>
            <a:endParaRPr lang="en-US" dirty="0"/>
          </a:p>
          <a:p>
            <a:r>
              <a:rPr lang="en-US" dirty="0" smtClean="0"/>
              <a:t>Neurology Clerkship </a:t>
            </a:r>
            <a:r>
              <a:rPr lang="en-US" dirty="0"/>
              <a:t>director-USD School of medicine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69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786209"/>
          </a:xfrm>
        </p:spPr>
        <p:txBody>
          <a:bodyPr/>
          <a:lstStyle/>
          <a:p>
            <a:r>
              <a:rPr lang="en-US" dirty="0" smtClean="0"/>
              <a:t>Remember!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9" b="329"/>
          <a:stretch>
            <a:fillRect/>
          </a:stretch>
        </p:blipFill>
        <p:spPr>
          <a:xfrm>
            <a:off x="1087393" y="737542"/>
            <a:ext cx="5552327" cy="469943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4EEA07-B778-4206-A10B-BD53D0AD7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6488" y="2817341"/>
            <a:ext cx="3227832" cy="1762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402471" y="2759675"/>
            <a:ext cx="3375866" cy="1878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No Aspirin </a:t>
            </a:r>
            <a:r>
              <a:rPr lang="en-US" dirty="0"/>
              <a:t>24 hours following IV TPA</a:t>
            </a:r>
          </a:p>
          <a:p>
            <a:r>
              <a:rPr lang="en-US" dirty="0"/>
              <a:t>BP should be kept </a:t>
            </a:r>
            <a:r>
              <a:rPr lang="en-US" b="1" dirty="0">
                <a:solidFill>
                  <a:srgbClr val="FF0000"/>
                </a:solidFill>
              </a:rPr>
              <a:t>&lt;/=185/110 </a:t>
            </a:r>
            <a:r>
              <a:rPr lang="en-US" dirty="0"/>
              <a:t>prior to TPA to avoid risk of hemorrhage(Use </a:t>
            </a:r>
            <a:r>
              <a:rPr lang="en-US" b="1" dirty="0">
                <a:solidFill>
                  <a:srgbClr val="FF0000"/>
                </a:solidFill>
              </a:rPr>
              <a:t>Labetalol</a:t>
            </a:r>
            <a:r>
              <a:rPr lang="en-US" dirty="0"/>
              <a:t> if the BP is high)</a:t>
            </a:r>
          </a:p>
        </p:txBody>
      </p:sp>
    </p:spTree>
    <p:extLst>
      <p:ext uri="{BB962C8B-B14F-4D97-AF65-F5344CB8AC3E}">
        <p14:creationId xmlns:p14="http://schemas.microsoft.com/office/powerpoint/2010/main" val="146149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10182-D26D-4B62-8715-100478E5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Wilson’s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B8A59-2D48-4697-A9BA-FF28062A3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480" y="1704975"/>
            <a:ext cx="9842391" cy="4391025"/>
          </a:xfrm>
        </p:spPr>
        <p:txBody>
          <a:bodyPr/>
          <a:lstStyle/>
          <a:p>
            <a:r>
              <a:rPr lang="en-US" dirty="0"/>
              <a:t>Autosomal recessive</a:t>
            </a:r>
          </a:p>
          <a:p>
            <a:r>
              <a:rPr lang="en-US" dirty="0"/>
              <a:t>Abnormal </a:t>
            </a:r>
            <a:r>
              <a:rPr lang="en-US" b="1" dirty="0">
                <a:solidFill>
                  <a:srgbClr val="FF0000"/>
                </a:solidFill>
              </a:rPr>
              <a:t>copper deposition </a:t>
            </a:r>
            <a:r>
              <a:rPr lang="en-US" dirty="0"/>
              <a:t>in tissues like liver, cornea, basal ganglia.</a:t>
            </a:r>
          </a:p>
          <a:p>
            <a:r>
              <a:rPr lang="en-US" dirty="0"/>
              <a:t>Children and young adults usually present with liver disease (asymptomatic aminotransferase elevation to fulminant hepatic failure)</a:t>
            </a:r>
          </a:p>
          <a:p>
            <a:r>
              <a:rPr lang="en-US" dirty="0"/>
              <a:t>Young adults </a:t>
            </a:r>
            <a:r>
              <a:rPr lang="en-US" dirty="0">
                <a:sym typeface="Wingdings" panose="05000000000000000000" pitchFamily="2" charset="2"/>
              </a:rPr>
              <a:t>Neuropsychiatric disease (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tremor, rigidity to depression, paranoia and catatonia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Diagnosis: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Low serum ceruloplasmin </a:t>
            </a:r>
            <a:r>
              <a:rPr lang="en-US" dirty="0">
                <a:sym typeface="Wingdings" panose="05000000000000000000" pitchFamily="2" charset="2"/>
              </a:rPr>
              <a:t>(&lt;20 mg/dL) +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increased copper excretion</a:t>
            </a:r>
            <a:r>
              <a:rPr lang="en-US" dirty="0">
                <a:sym typeface="Wingdings" panose="05000000000000000000" pitchFamily="2" charset="2"/>
              </a:rPr>
              <a:t>/ KF rings (Kayser-Fleischer  slit lamp exam)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F6A6C-FF8E-4E97-A21A-6E5187445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49" y="4695825"/>
            <a:ext cx="3133725" cy="1322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3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69F4-1866-4EDC-AF72-75822D4E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Torticollis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BF30E-C932-4631-B4FF-D797A04D0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Focal dystonia of sternocleidomastoid muscle. </a:t>
            </a:r>
          </a:p>
          <a:p>
            <a:r>
              <a:rPr lang="en-US" dirty="0"/>
              <a:t>Dystonia : Sustained muscle contraction resulting in twisting,  repetitive movements or abnormal postures</a:t>
            </a:r>
          </a:p>
          <a:p>
            <a:r>
              <a:rPr lang="en-US" dirty="0"/>
              <a:t>Focal (affecting only one muscle) or diffuse.</a:t>
            </a:r>
          </a:p>
          <a:p>
            <a:r>
              <a:rPr lang="en-US" dirty="0"/>
              <a:t>Can be congenital, idiopathic, secondary to trauma, local inflammation, drug induced, medications (typical antipsychotics, metoclopramide and prochlorperazine)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188" y="4184542"/>
            <a:ext cx="1842683" cy="1619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8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541721" y="990762"/>
            <a:ext cx="6772759" cy="4495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39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317C-71D6-4713-B755-FD29865B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causes of stroke and their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E332D-390F-4A50-A210-8C0F95D16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297385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Echocardiogram:</a:t>
            </a:r>
            <a:endParaRPr lang="en-US" u="sng" dirty="0"/>
          </a:p>
          <a:p>
            <a:pPr marL="0" indent="0">
              <a:buNone/>
            </a:pPr>
            <a:r>
              <a:rPr lang="en-US" dirty="0" smtClean="0"/>
              <a:t>- Damaged </a:t>
            </a:r>
            <a:r>
              <a:rPr lang="en-US" dirty="0"/>
              <a:t>valves-repair</a:t>
            </a:r>
          </a:p>
          <a:p>
            <a:pPr marL="0" indent="0">
              <a:buNone/>
            </a:pPr>
            <a:r>
              <a:rPr lang="en-US" dirty="0" smtClean="0"/>
              <a:t>- Thrombi</a:t>
            </a:r>
            <a:r>
              <a:rPr lang="en-US" dirty="0"/>
              <a:t>: Heparin followed by Warfarin (INR 2-3) or </a:t>
            </a:r>
            <a:r>
              <a:rPr lang="en-US" dirty="0" err="1"/>
              <a:t>Rivaraoxaban</a:t>
            </a:r>
            <a:r>
              <a:rPr lang="en-US" dirty="0"/>
              <a:t>/Dabigatran</a:t>
            </a:r>
          </a:p>
          <a:p>
            <a:pPr marL="0" indent="0">
              <a:buNone/>
            </a:pPr>
            <a:r>
              <a:rPr lang="en-US" dirty="0" smtClean="0"/>
              <a:t>- PFO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- EKG</a:t>
            </a:r>
            <a:r>
              <a:rPr lang="en-US" dirty="0"/>
              <a:t>: Atrial fibrillation/flutter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Holter</a:t>
            </a:r>
            <a:r>
              <a:rPr lang="en-US" dirty="0"/>
              <a:t>: If initial EKG is normal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FC0E-8866-4F85-91B0-03B768F9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Contd..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B97D3-6D48-47D1-B7FB-83B0A2074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299033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Carotid Duplex ultrasound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If </a:t>
            </a:r>
            <a:r>
              <a:rPr lang="en-US" b="1" dirty="0">
                <a:solidFill>
                  <a:srgbClr val="FF0000"/>
                </a:solidFill>
              </a:rPr>
              <a:t>symptomatic cerebrovascular disease +&gt; 70% stenosis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surgical correction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&lt;50% stenosis (mild disease)- no surgery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Moderate stenosis (moderate disease)-unclear if surgery is beneficial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100% stenosis- no intervention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- Endarterectomy is superior to carotid angioplasty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2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16E5-483E-46F2-8632-E7A3EC6956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94063" y="568325"/>
            <a:ext cx="8897937" cy="1560513"/>
          </a:xfrm>
        </p:spPr>
        <p:txBody>
          <a:bodyPr/>
          <a:lstStyle/>
          <a:p>
            <a:r>
              <a:rPr lang="en-US" dirty="0"/>
              <a:t>Control of risk factors for stroke</a:t>
            </a:r>
          </a:p>
        </p:txBody>
      </p:sp>
      <p:sp>
        <p:nvSpPr>
          <p:cNvPr id="4" name="Rectangle 3"/>
          <p:cNvSpPr/>
          <p:nvPr/>
        </p:nvSpPr>
        <p:spPr>
          <a:xfrm>
            <a:off x="4085969" y="2394164"/>
            <a:ext cx="4032088" cy="2268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/>
              <a:t>Diabetes to a HbA1C below 7%</a:t>
            </a:r>
          </a:p>
          <a:p>
            <a:pPr marL="342900" indent="-342900">
              <a:buAutoNum type="arabicPeriod"/>
            </a:pPr>
            <a:r>
              <a:rPr lang="en-US" sz="2400" dirty="0"/>
              <a:t>Hypertension</a:t>
            </a:r>
          </a:p>
          <a:p>
            <a:pPr marL="342900" indent="-342900">
              <a:buAutoNum type="arabicPeriod"/>
            </a:pPr>
            <a:r>
              <a:rPr lang="en-US" sz="2400" dirty="0"/>
              <a:t>Reduce LDL &lt;70</a:t>
            </a:r>
          </a:p>
          <a:p>
            <a:pPr marL="342900" indent="-342900">
              <a:buAutoNum type="arabicPeriod"/>
            </a:pPr>
            <a:r>
              <a:rPr lang="en-US" sz="2400" dirty="0"/>
              <a:t>Stop smoking</a:t>
            </a:r>
          </a:p>
        </p:txBody>
      </p:sp>
    </p:spTree>
    <p:extLst>
      <p:ext uri="{BB962C8B-B14F-4D97-AF65-F5344CB8AC3E}">
        <p14:creationId xmlns:p14="http://schemas.microsoft.com/office/powerpoint/2010/main" val="14378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B798-73AD-48D3-9FCB-0C29CA151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post 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7780C-1444-41EA-A9ED-D4C0B4C84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220995"/>
          </a:xfrm>
        </p:spPr>
        <p:txBody>
          <a:bodyPr/>
          <a:lstStyle/>
          <a:p>
            <a:r>
              <a:rPr lang="en-US" b="1" u="sng" dirty="0"/>
              <a:t>Hemorrhagic transformation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/>
              <a:t>Especially when stroke affects a </a:t>
            </a:r>
            <a:r>
              <a:rPr lang="en-US" dirty="0">
                <a:solidFill>
                  <a:srgbClr val="FF0000"/>
                </a:solidFill>
              </a:rPr>
              <a:t>large area </a:t>
            </a:r>
            <a:r>
              <a:rPr lang="en-US" dirty="0"/>
              <a:t>or due to </a:t>
            </a:r>
            <a:r>
              <a:rPr lang="en-US" dirty="0">
                <a:solidFill>
                  <a:srgbClr val="FF0000"/>
                </a:solidFill>
              </a:rPr>
              <a:t>embolic stroke </a:t>
            </a:r>
            <a:r>
              <a:rPr lang="en-US" dirty="0"/>
              <a:t>or treated with </a:t>
            </a:r>
            <a:r>
              <a:rPr lang="en-US" dirty="0">
                <a:solidFill>
                  <a:srgbClr val="FF0000"/>
                </a:solidFill>
              </a:rPr>
              <a:t>thrombolytics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/>
              <a:t>Typically &lt;48 hours after the initial stroke</a:t>
            </a:r>
          </a:p>
          <a:p>
            <a:pPr>
              <a:buFontTx/>
              <a:buChar char="-"/>
            </a:pPr>
            <a:r>
              <a:rPr lang="en-US" dirty="0"/>
              <a:t>Manifests as deteriorating mental status.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Emergency CT brain w/o contrast is needed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may need urgent decompression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27" y="2314832"/>
            <a:ext cx="2512541" cy="28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EC6D8-2AD2-4FBF-8799-404731A6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Hemorrhagic 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A7DD2-C379-418D-A496-342539952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H/o </a:t>
            </a:r>
            <a:r>
              <a:rPr lang="en-US" b="1" dirty="0">
                <a:solidFill>
                  <a:srgbClr val="FF0000"/>
                </a:solidFill>
              </a:rPr>
              <a:t>uncontrolled HTN, coagulopathy, illicit drug use (cocaine, amphetamines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FF0000"/>
                </a:solidFill>
              </a:rPr>
              <a:t>Hypertensive vasculopathy </a:t>
            </a:r>
            <a:r>
              <a:rPr lang="en-US" dirty="0"/>
              <a:t>involving small penetrating branches of major cerebral arteries </a:t>
            </a:r>
            <a:r>
              <a:rPr lang="en-US" dirty="0">
                <a:sym typeface="Wingdings" panose="05000000000000000000" pitchFamily="2" charset="2"/>
              </a:rPr>
              <a:t> causes spontaneous deep intracerebral hemorrhage</a:t>
            </a:r>
          </a:p>
          <a:p>
            <a:r>
              <a:rPr lang="en-US" dirty="0"/>
              <a:t>Chronic hypertension leads to </a:t>
            </a:r>
            <a:r>
              <a:rPr lang="en-US" b="1" dirty="0">
                <a:solidFill>
                  <a:srgbClr val="7030A0"/>
                </a:solidFill>
              </a:rPr>
              <a:t>Charcot-Bouchard aneurysms</a:t>
            </a:r>
            <a:r>
              <a:rPr lang="en-US" dirty="0">
                <a:sym typeface="Wingdings" panose="05000000000000000000" pitchFamily="2" charset="2"/>
              </a:rPr>
              <a:t> that ruptures and causes the bleed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Quick progression (minutes to hours)</a:t>
            </a:r>
          </a:p>
          <a:p>
            <a:r>
              <a:rPr lang="en-US" dirty="0"/>
              <a:t>Focal neurological complaints appear early followed by symptoms of increased ICP</a:t>
            </a:r>
          </a:p>
          <a:p>
            <a:r>
              <a:rPr lang="en-US" u="sng" dirty="0"/>
              <a:t>Most common locations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Basal ganglia(Putamen), cerebellar nuclei, thalamus, Pons</a:t>
            </a:r>
          </a:p>
          <a:p>
            <a:r>
              <a:rPr lang="en-US" dirty="0">
                <a:solidFill>
                  <a:srgbClr val="FF0000"/>
                </a:solidFill>
              </a:rPr>
              <a:t>Brain CT </a:t>
            </a:r>
            <a:r>
              <a:rPr lang="en-US" dirty="0"/>
              <a:t>confirms intracranial hemorrhage (highly sensitive)</a:t>
            </a:r>
          </a:p>
          <a:p>
            <a:r>
              <a:rPr lang="en-US" dirty="0"/>
              <a:t>Although MRI brain can detect hemorrhage, CT is preferred (because of ready availability, cost and quick results)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1" y="1952367"/>
            <a:ext cx="2076450" cy="2108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24" y="4061255"/>
            <a:ext cx="16668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5EF0-4D2D-431C-9CBE-2F3246CD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96240"/>
            <a:ext cx="7729728" cy="1391920"/>
          </a:xfrm>
        </p:spPr>
        <p:txBody>
          <a:bodyPr/>
          <a:lstStyle/>
          <a:p>
            <a:r>
              <a:rPr lang="en-US" dirty="0" smtClean="0"/>
              <a:t>Contd..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A99BE-4BD8-45CF-8464-B719023DE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57120"/>
            <a:ext cx="7729728" cy="3382907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Warfarin associated ICH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-  Supratherapeutic INR</a:t>
            </a:r>
          </a:p>
          <a:p>
            <a:pPr>
              <a:buFontTx/>
              <a:buChar char="-"/>
            </a:pPr>
            <a:r>
              <a:rPr lang="en-US" dirty="0"/>
              <a:t>Can be provoked by </a:t>
            </a:r>
            <a:r>
              <a:rPr lang="en-US" dirty="0">
                <a:solidFill>
                  <a:srgbClr val="FF0000"/>
                </a:solidFill>
              </a:rPr>
              <a:t>OTC cold medications (acetaminophen increases anticoagulation effect of warfarin and phenylephrine can increase BP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/>
              <a:t>Symptoms of elevated intracranial pressure (headache, altered mental status, nausea/vomiting) as the hemorrhage expands</a:t>
            </a:r>
          </a:p>
          <a:p>
            <a:pPr>
              <a:buFontTx/>
              <a:buChar char="-"/>
            </a:pPr>
            <a:r>
              <a:rPr lang="en-US" u="sng" dirty="0"/>
              <a:t>Treatment</a:t>
            </a:r>
            <a:r>
              <a:rPr lang="en-US" dirty="0"/>
              <a:t>: Immediately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 the anticoagulation effect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IV Vitamin K</a:t>
            </a:r>
            <a:r>
              <a:rPr lang="en-US" dirty="0"/>
              <a:t>- takes </a:t>
            </a:r>
            <a:r>
              <a:rPr lang="en-US" dirty="0">
                <a:solidFill>
                  <a:srgbClr val="7030A0"/>
                </a:solidFill>
              </a:rPr>
              <a:t>12-24 hours </a:t>
            </a:r>
            <a:r>
              <a:rPr lang="en-US" dirty="0"/>
              <a:t>to be effective (promotes Vitamin K dependent clotting factors)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Prothrombin  complex concentrate- </a:t>
            </a:r>
            <a:r>
              <a:rPr lang="en-US" dirty="0"/>
              <a:t>contains Vitamin K dep clotting factors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rapid and short term </a:t>
            </a:r>
            <a:r>
              <a:rPr lang="en-US" dirty="0">
                <a:sym typeface="Wingdings" panose="05000000000000000000" pitchFamily="2" charset="2"/>
              </a:rPr>
              <a:t>reversal of Warfarin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FFP</a:t>
            </a:r>
            <a:r>
              <a:rPr lang="en-US" dirty="0">
                <a:sym typeface="Wingdings" panose="05000000000000000000" pitchFamily="2" charset="2"/>
              </a:rPr>
              <a:t> can be given if PCC is not available but it takes longer time to prepare and is a larger volume infusion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336F-8017-494D-B112-AAE22607B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0BD47-4518-41B0-AE98-734990DD7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00681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Brain AVM </a:t>
            </a:r>
            <a:r>
              <a:rPr lang="en-US" dirty="0"/>
              <a:t>is the most common cause of intraparenchymal hemorrhage in </a:t>
            </a:r>
            <a:r>
              <a:rPr lang="en-US" dirty="0">
                <a:solidFill>
                  <a:srgbClr val="FF0000"/>
                </a:solidFill>
              </a:rPr>
              <a:t>children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Cerebral amyloid angiopathy- </a:t>
            </a:r>
            <a:r>
              <a:rPr lang="en-US" dirty="0"/>
              <a:t>most common cause of </a:t>
            </a:r>
            <a:r>
              <a:rPr lang="en-US" dirty="0">
                <a:solidFill>
                  <a:srgbClr val="FF0000"/>
                </a:solidFill>
              </a:rPr>
              <a:t>spontaneous lobar</a:t>
            </a:r>
            <a:r>
              <a:rPr lang="en-US" dirty="0"/>
              <a:t>/ cortical (Occipital/ parietal) hemorrhage in elderly &gt;60 </a:t>
            </a:r>
            <a:r>
              <a:rPr lang="en-US" dirty="0" err="1"/>
              <a:t>yrs</a:t>
            </a:r>
            <a:r>
              <a:rPr lang="en-US" dirty="0"/>
              <a:t> (as a consequence of </a:t>
            </a:r>
            <a:r>
              <a:rPr lang="en-US" dirty="0">
                <a:solidFill>
                  <a:srgbClr val="7030A0"/>
                </a:solidFill>
              </a:rPr>
              <a:t>beta amyloid </a:t>
            </a:r>
            <a:r>
              <a:rPr lang="en-US" dirty="0"/>
              <a:t>deposits in the walls of small to medium sized cerebral arteries</a:t>
            </a:r>
            <a:r>
              <a:rPr lang="en-US" dirty="0">
                <a:sym typeface="Wingdings" panose="05000000000000000000" pitchFamily="2" charset="2"/>
              </a:rPr>
              <a:t> vessel wall weakening  rupture.</a:t>
            </a:r>
          </a:p>
          <a:p>
            <a:r>
              <a:rPr lang="en-US" dirty="0">
                <a:sym typeface="Wingdings" panose="05000000000000000000" pitchFamily="2" charset="2"/>
              </a:rPr>
              <a:t>Similar kind of amyloid protein also seen in Alzheimer’s dementia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2" y="2331308"/>
            <a:ext cx="2769458" cy="1614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58" y="4083264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2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2889-0FB5-4468-BCF8-C617477D1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Subarachnoid hemorrhage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7B112-0A6F-4E97-913F-1CF7CF3B4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240" y="2296160"/>
            <a:ext cx="9530031" cy="4013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-    More frequent in patients with 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Bleeding </a:t>
            </a:r>
            <a:r>
              <a:rPr lang="en-US" dirty="0"/>
              <a:t>from </a:t>
            </a:r>
            <a:r>
              <a:rPr lang="en-US" b="1" dirty="0">
                <a:solidFill>
                  <a:srgbClr val="FF0000"/>
                </a:solidFill>
              </a:rPr>
              <a:t>berry aneurysm or AVM</a:t>
            </a:r>
          </a:p>
          <a:p>
            <a:r>
              <a:rPr lang="en-US" dirty="0"/>
              <a:t>Severe headache at the onset</a:t>
            </a:r>
          </a:p>
          <a:p>
            <a:r>
              <a:rPr lang="en-US" dirty="0">
                <a:solidFill>
                  <a:srgbClr val="FF0000"/>
                </a:solidFill>
              </a:rPr>
              <a:t>Neck stiffness </a:t>
            </a:r>
            <a:r>
              <a:rPr lang="en-US" dirty="0"/>
              <a:t>due to meningeal irritation</a:t>
            </a:r>
          </a:p>
          <a:p>
            <a:r>
              <a:rPr lang="en-US" dirty="0"/>
              <a:t>Focal deficits -30%</a:t>
            </a:r>
          </a:p>
          <a:p>
            <a:r>
              <a:rPr lang="en-US" dirty="0"/>
              <a:t>Fever </a:t>
            </a:r>
            <a:r>
              <a:rPr lang="en-US" dirty="0">
                <a:sym typeface="Wingdings" panose="05000000000000000000" pitchFamily="2" charset="2"/>
              </a:rPr>
              <a:t> secondary to blood irritating the meninges.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87827" y="2655192"/>
            <a:ext cx="3097427" cy="1647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a)  Polycystic </a:t>
            </a:r>
            <a:r>
              <a:rPr lang="en-US" dirty="0"/>
              <a:t>kidney disease </a:t>
            </a:r>
          </a:p>
          <a:p>
            <a:r>
              <a:rPr lang="en-US" dirty="0"/>
              <a:t> b) Tobacco smoking </a:t>
            </a:r>
          </a:p>
          <a:p>
            <a:r>
              <a:rPr lang="en-US" dirty="0"/>
              <a:t> c)  Hypertension </a:t>
            </a:r>
          </a:p>
          <a:p>
            <a:r>
              <a:rPr lang="en-US" dirty="0"/>
              <a:t> d)  Hyperlipidemia</a:t>
            </a:r>
          </a:p>
          <a:p>
            <a:r>
              <a:rPr lang="en-US" dirty="0"/>
              <a:t> e)  High alcohol consumption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303" y="2655192"/>
            <a:ext cx="2307881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2CD0-B782-4BB7-BE74-C172CB12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subarachnoid hemorrhage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40DE0-D115-40CE-BC69-321425485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Rebleeding (first 24 hours)</a:t>
            </a:r>
          </a:p>
          <a:p>
            <a:r>
              <a:rPr lang="en-US" b="1" dirty="0">
                <a:solidFill>
                  <a:srgbClr val="FF0000"/>
                </a:solidFill>
              </a:rPr>
              <a:t>Vasospasm</a:t>
            </a:r>
            <a:r>
              <a:rPr lang="en-US" dirty="0"/>
              <a:t> (after 3 days up to 10 days)</a:t>
            </a:r>
            <a:r>
              <a:rPr lang="en-US" dirty="0">
                <a:sym typeface="Wingdings" panose="05000000000000000000" pitchFamily="2" charset="2"/>
              </a:rPr>
              <a:t> due to arterial narrowing at the base of the brain can cause infarction  can cause delayed morbidity and death</a:t>
            </a:r>
            <a:endParaRPr lang="en-US" dirty="0"/>
          </a:p>
          <a:p>
            <a:r>
              <a:rPr lang="en-US" dirty="0"/>
              <a:t>Hydrocephalus/ Increased intracranial pressure</a:t>
            </a:r>
          </a:p>
          <a:p>
            <a:r>
              <a:rPr lang="en-US" dirty="0"/>
              <a:t>Seizures</a:t>
            </a:r>
          </a:p>
          <a:p>
            <a:r>
              <a:rPr lang="en-US" b="1" dirty="0">
                <a:solidFill>
                  <a:srgbClr val="FF0000"/>
                </a:solidFill>
              </a:rPr>
              <a:t>Hyponatremia (usually from SIADH)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211" y="3807553"/>
            <a:ext cx="2551333" cy="176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6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2BFB-CF96-49AA-8694-01896B21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3D955-1CF3-4030-B012-15FC219A4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initial test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CT without contrast</a:t>
            </a:r>
          </a:p>
          <a:p>
            <a:r>
              <a:rPr lang="en-US" dirty="0">
                <a:sym typeface="Wingdings" panose="05000000000000000000" pitchFamily="2" charset="2"/>
              </a:rPr>
              <a:t>Most accurate test: Lumbar puncture showing </a:t>
            </a:r>
            <a:r>
              <a:rPr lang="en-US" dirty="0" smtClean="0">
                <a:sym typeface="Wingdings" panose="05000000000000000000" pitchFamily="2" charset="2"/>
              </a:rPr>
              <a:t>blood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Xanthrochromia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(Yellow </a:t>
            </a:r>
            <a:r>
              <a:rPr lang="en-US" dirty="0">
                <a:sym typeface="Wingdings" panose="05000000000000000000" pitchFamily="2" charset="2"/>
              </a:rPr>
              <a:t>discoloration of CSF from the breakdown of </a:t>
            </a:r>
            <a:r>
              <a:rPr lang="en-US" dirty="0" smtClean="0">
                <a:sym typeface="Wingdings" panose="05000000000000000000" pitchFamily="2" charset="2"/>
              </a:rPr>
              <a:t>RBCs)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LP is necessary only for 5% that have a falsely negative CT scan.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Ratio of WBCs to RBCs will be normal in CSF (1 WBC for every 500 to 1000 RBCs)</a:t>
            </a:r>
          </a:p>
          <a:p>
            <a:r>
              <a:rPr lang="en-US" dirty="0">
                <a:sym typeface="Wingdings" panose="05000000000000000000" pitchFamily="2" charset="2"/>
              </a:rPr>
              <a:t>Angiography- to determine the site of aneurysm</a:t>
            </a:r>
          </a:p>
          <a:p>
            <a:r>
              <a:rPr lang="en-US" dirty="0">
                <a:sym typeface="Wingdings" panose="05000000000000000000" pitchFamily="2" charset="2"/>
              </a:rPr>
              <a:t>CTA, MRA or standard angiography</a:t>
            </a:r>
          </a:p>
        </p:txBody>
      </p:sp>
    </p:spTree>
    <p:extLst>
      <p:ext uri="{BB962C8B-B14F-4D97-AF65-F5344CB8AC3E}">
        <p14:creationId xmlns:p14="http://schemas.microsoft.com/office/powerpoint/2010/main" val="31450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5155-FEDE-4235-906B-45FBB609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69D8-0C78-4848-A595-946F0B021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Nimodipine (Calcium channel blocker) </a:t>
            </a:r>
            <a:r>
              <a:rPr lang="en-US" dirty="0"/>
              <a:t>prevents subsequent ischemic stroke.</a:t>
            </a:r>
          </a:p>
          <a:p>
            <a:r>
              <a:rPr lang="en-US" b="1" dirty="0">
                <a:solidFill>
                  <a:srgbClr val="7030A0"/>
                </a:solidFill>
              </a:rPr>
              <a:t>Hyperdynamic therapy </a:t>
            </a:r>
            <a:r>
              <a:rPr lang="en-US" dirty="0"/>
              <a:t>to reduce </a:t>
            </a:r>
            <a:r>
              <a:rPr lang="en-US" dirty="0" smtClean="0"/>
              <a:t>vasospasm(</a:t>
            </a:r>
            <a:r>
              <a:rPr lang="en-US" dirty="0"/>
              <a:t>hypertension, hypervolemia, and </a:t>
            </a:r>
            <a:r>
              <a:rPr lang="en-US" dirty="0" err="1"/>
              <a:t>hemodilution</a:t>
            </a:r>
            <a:r>
              <a:rPr lang="en-US" dirty="0"/>
              <a:t> to optimize cerebral </a:t>
            </a:r>
            <a:r>
              <a:rPr lang="en-US" dirty="0" smtClean="0"/>
              <a:t>perfusion)</a:t>
            </a:r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Embolization (Coiling/stenting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to clog up the site of bleeding to prevent repeated hemorrhage</a:t>
            </a:r>
          </a:p>
          <a:p>
            <a:r>
              <a:rPr lang="en-US" dirty="0">
                <a:sym typeface="Wingdings" panose="05000000000000000000" pitchFamily="2" charset="2"/>
              </a:rPr>
              <a:t>Embolization is superior to clipping in terms of survival and complications.</a:t>
            </a:r>
          </a:p>
          <a:p>
            <a:r>
              <a:rPr lang="en-US" dirty="0">
                <a:sym typeface="Wingdings" panose="05000000000000000000" pitchFamily="2" charset="2"/>
              </a:rPr>
              <a:t>VP shunt: Only if hydrocephalus develops.</a:t>
            </a:r>
          </a:p>
          <a:p>
            <a:r>
              <a:rPr lang="en-US" u="sng" dirty="0">
                <a:sym typeface="Wingdings" panose="05000000000000000000" pitchFamily="2" charset="2"/>
              </a:rPr>
              <a:t>Seizure prophylaxis</a:t>
            </a:r>
            <a:r>
              <a:rPr lang="en-US" dirty="0">
                <a:sym typeface="Wingdings" panose="05000000000000000000" pitchFamily="2" charset="2"/>
              </a:rPr>
              <a:t>: Phenytoin for seizure prophylaxis (still controversial)</a:t>
            </a:r>
          </a:p>
          <a:p>
            <a:r>
              <a:rPr lang="en-US" dirty="0">
                <a:sym typeface="Wingdings" panose="05000000000000000000" pitchFamily="2" charset="2"/>
              </a:rPr>
              <a:t>50-70% of those who rebleed will die.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EKG: Large or inverted T waves suggestive of MI (cerebral T waves) from excessive sympathetic activity.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6" y="2438400"/>
            <a:ext cx="2571750" cy="24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ADE1-19DB-4B35-A0F3-1214ED60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Cerebral venous thrombosis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F35C9-0F00-4AA2-AB29-E1C1CA115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Malignancy, Birth control pills, hypercoagulability</a:t>
            </a:r>
          </a:p>
          <a:p>
            <a:r>
              <a:rPr lang="en-US" dirty="0"/>
              <a:t>C/f: Headache, seizures, altered mental status and focal neurologic deficits.</a:t>
            </a:r>
          </a:p>
          <a:p>
            <a:r>
              <a:rPr lang="en-US" dirty="0"/>
              <a:t>MRI/ MRV or CT venogram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829" y="3336324"/>
            <a:ext cx="4381500" cy="29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9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519" y="1408670"/>
            <a:ext cx="5206313" cy="298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Sclerosis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E49E4-55C4-436F-B2D6-84C6508E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Sclerosis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778EA-549B-4F96-93A2-F48DB1F61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265680"/>
            <a:ext cx="7729728" cy="34743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Autoimmune inflammatory </a:t>
            </a:r>
            <a:r>
              <a:rPr lang="en-US" dirty="0">
                <a:solidFill>
                  <a:srgbClr val="FF0000"/>
                </a:solidFill>
              </a:rPr>
              <a:t>demyelinating disorder of CNS </a:t>
            </a:r>
            <a:r>
              <a:rPr lang="en-US" dirty="0"/>
              <a:t>that presents with neurologic deficits disseminated in space and time.</a:t>
            </a:r>
          </a:p>
          <a:p>
            <a:r>
              <a:rPr lang="en-US" dirty="0"/>
              <a:t>Onset: 15 to 50 years</a:t>
            </a:r>
          </a:p>
          <a:p>
            <a:r>
              <a:rPr lang="en-US" dirty="0"/>
              <a:t>C/F: Optic neuritis, INO, RAPD, Lhermitte sign, Uhthoff phenomenon, sensory (numbness and paresthesia), motor (paraparesis, spasticity), bowel bladder symptoms.</a:t>
            </a:r>
          </a:p>
          <a:p>
            <a:r>
              <a:rPr lang="en-US" dirty="0"/>
              <a:t>INO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MLF lesion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inability to adduct on the side of lesion </a:t>
            </a:r>
            <a:r>
              <a:rPr lang="en-US" dirty="0">
                <a:sym typeface="Wingdings" panose="05000000000000000000" pitchFamily="2" charset="2"/>
              </a:rPr>
              <a:t>as a result the c/l eye abducts with nystagmus</a:t>
            </a:r>
          </a:p>
          <a:p>
            <a:r>
              <a:rPr lang="en-US" u="sng" dirty="0"/>
              <a:t>Transverse myelitis</a:t>
            </a:r>
            <a:r>
              <a:rPr lang="en-US" dirty="0"/>
              <a:t>: Motor and sensory loss below the level of lesion with bowel bladder involvement. Initially have flaccid paralysis (spinal shock) followed by spastic paralysis with </a:t>
            </a:r>
            <a:r>
              <a:rPr lang="en-US" dirty="0" smtClean="0"/>
              <a:t>hyperreflexia</a:t>
            </a:r>
            <a:endParaRPr lang="en-US" dirty="0"/>
          </a:p>
          <a:p>
            <a:r>
              <a:rPr lang="en-US" u="sng" dirty="0"/>
              <a:t>Disease patterns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Relapsing remitting, Primary progressive, secondary progressive, Progressive relapsing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10" y="640492"/>
            <a:ext cx="4066017" cy="434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373" y="467111"/>
            <a:ext cx="2941166" cy="2696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312" y="237410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59C9E-1C85-4112-B2DD-5A3F3550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and Treatment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03C94-564D-4E37-89E4-A76D3C025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573" y="2347784"/>
            <a:ext cx="8705698" cy="374212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T2 MRI lesions </a:t>
            </a:r>
            <a:r>
              <a:rPr lang="en-US" b="1" dirty="0">
                <a:solidFill>
                  <a:srgbClr val="FF0000"/>
                </a:solidFill>
              </a:rPr>
              <a:t>disseminated in space and time </a:t>
            </a:r>
            <a:r>
              <a:rPr lang="en-US" dirty="0"/>
              <a:t>(periventricular, </a:t>
            </a:r>
            <a:r>
              <a:rPr lang="en-US" dirty="0" err="1"/>
              <a:t>juxtacortical</a:t>
            </a:r>
            <a:r>
              <a:rPr lang="en-US" dirty="0"/>
              <a:t>, infratentorial, spinal cord)</a:t>
            </a:r>
            <a:r>
              <a:rPr lang="en-US" dirty="0">
                <a:sym typeface="Wingdings" panose="05000000000000000000" pitchFamily="2" charset="2"/>
              </a:rPr>
              <a:t> ovoid </a:t>
            </a:r>
            <a:r>
              <a:rPr lang="en-US" dirty="0" err="1">
                <a:sym typeface="Wingdings" panose="05000000000000000000" pitchFamily="2" charset="2"/>
              </a:rPr>
              <a:t>hyperintense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white matter </a:t>
            </a:r>
            <a:r>
              <a:rPr lang="en-US" dirty="0">
                <a:sym typeface="Wingdings" panose="05000000000000000000" pitchFamily="2" charset="2"/>
              </a:rPr>
              <a:t>lesions.</a:t>
            </a:r>
            <a:endParaRPr lang="en-US" dirty="0"/>
          </a:p>
          <a:p>
            <a:r>
              <a:rPr lang="en-US" dirty="0"/>
              <a:t>CSF: Oligoclonal Ig G bands (85-95% of patients with MS) with normal cell count (lymphocyte predominance) and normal protein count (high IgG compared to other proteins)</a:t>
            </a:r>
          </a:p>
          <a:p>
            <a:r>
              <a:rPr lang="en-US" u="sng" dirty="0"/>
              <a:t>Treatment</a:t>
            </a:r>
            <a:r>
              <a:rPr lang="en-US" dirty="0"/>
              <a:t>:</a:t>
            </a:r>
          </a:p>
          <a:p>
            <a:r>
              <a:rPr lang="en-US" dirty="0"/>
              <a:t>Acute exacerbation: </a:t>
            </a:r>
            <a:r>
              <a:rPr lang="en-US" b="1" dirty="0">
                <a:solidFill>
                  <a:srgbClr val="FF0000"/>
                </a:solidFill>
              </a:rPr>
              <a:t>IV </a:t>
            </a:r>
            <a:r>
              <a:rPr lang="en-US" b="1" dirty="0" err="1">
                <a:solidFill>
                  <a:srgbClr val="FF0000"/>
                </a:solidFill>
              </a:rPr>
              <a:t>methylprednisone</a:t>
            </a:r>
            <a:r>
              <a:rPr lang="en-US" dirty="0"/>
              <a:t>. If no response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PLEX</a:t>
            </a:r>
          </a:p>
          <a:p>
            <a:r>
              <a:rPr lang="en-US" dirty="0">
                <a:sym typeface="Wingdings" panose="05000000000000000000" pitchFamily="2" charset="2"/>
              </a:rPr>
              <a:t>Immunomodulators: Interferon beta, natalizumab, glatiramer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57" y="2225286"/>
            <a:ext cx="1897792" cy="1918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7" y="4452970"/>
            <a:ext cx="2832143" cy="16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C1E8-F667-49B2-B165-8BD5DB49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 neuritis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2253A-4D7D-4797-8B03-A40ED16C0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/>
              <a:t>Epidemiology</a:t>
            </a:r>
            <a:r>
              <a:rPr lang="en-US" dirty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Young women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Immune mediated demyelination.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Associated with MS</a:t>
            </a:r>
          </a:p>
          <a:p>
            <a:r>
              <a:rPr lang="en-US" dirty="0"/>
              <a:t>C/F: Acute peak-2 weeks, monocular vision loss, eye pain with movement, </a:t>
            </a:r>
            <a:br>
              <a:rPr lang="en-US" dirty="0"/>
            </a:br>
            <a:r>
              <a:rPr lang="en-US" dirty="0"/>
              <a:t>‘Washed-out’ color vision, RAPD, central scotoma</a:t>
            </a:r>
          </a:p>
          <a:p>
            <a:r>
              <a:rPr lang="en-US" dirty="0"/>
              <a:t>Fundus: usually normal as the inflammation occurs behind the optic nerve head</a:t>
            </a:r>
          </a:p>
          <a:p>
            <a:r>
              <a:rPr lang="en-US" dirty="0"/>
              <a:t>Diagnosis: MRI orbits and brain</a:t>
            </a:r>
          </a:p>
          <a:p>
            <a:r>
              <a:rPr lang="en-US" dirty="0"/>
              <a:t>Treatment: </a:t>
            </a:r>
            <a:r>
              <a:rPr lang="en-US" dirty="0">
                <a:solidFill>
                  <a:srgbClr val="FF0000"/>
                </a:solidFill>
              </a:rPr>
              <a:t>IV steroids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0070C0"/>
                </a:solidFill>
              </a:rPr>
              <a:t>35% recurrence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896" y="2339546"/>
            <a:ext cx="2232455" cy="15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9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9C9E1-9E13-4771-B747-882FB07A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441687"/>
          </a:xfrm>
        </p:spPr>
        <p:txBody>
          <a:bodyPr/>
          <a:lstStyle/>
          <a:p>
            <a:r>
              <a:rPr lang="en-US" dirty="0"/>
              <a:t>Trigeminal neuralgia in MS: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EBD87-7E31-402A-9174-B6CC180D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369276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Bilateral</a:t>
            </a:r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/>
              <a:t>Demyelination of the CN V nucleus or its nerve root </a:t>
            </a:r>
            <a:r>
              <a:rPr lang="en-US" dirty="0">
                <a:sym typeface="Wingdings" panose="05000000000000000000" pitchFamily="2" charset="2"/>
              </a:rPr>
              <a:t> improper nerve signal  paroxysms of severe pain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433" y="396343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6BA70-AE7A-461A-9571-853A42FC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7DEA6-BCB6-4765-A832-6949D66DA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968" y="2383756"/>
            <a:ext cx="8889945" cy="352602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Sudden</a:t>
            </a:r>
            <a:r>
              <a:rPr lang="en-US" dirty="0"/>
              <a:t> onset of a neurological deficit from the death of a brain tissue.</a:t>
            </a:r>
          </a:p>
          <a:p>
            <a:r>
              <a:rPr lang="en-US" dirty="0">
                <a:solidFill>
                  <a:srgbClr val="FF0000"/>
                </a:solidFill>
              </a:rPr>
              <a:t>Third</a:t>
            </a:r>
            <a:r>
              <a:rPr lang="en-US" dirty="0"/>
              <a:t> most common cause of death in US</a:t>
            </a:r>
          </a:p>
          <a:p>
            <a:r>
              <a:rPr lang="en-US" dirty="0"/>
              <a:t>Risk factors: </a:t>
            </a:r>
            <a:r>
              <a:rPr lang="en-US" b="1" dirty="0">
                <a:solidFill>
                  <a:srgbClr val="7030A0"/>
                </a:solidFill>
              </a:rPr>
              <a:t>HTN, DM, HPL, Smoking</a:t>
            </a:r>
          </a:p>
          <a:p>
            <a:r>
              <a:rPr lang="en-US" u="sng" dirty="0"/>
              <a:t>Etiology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Ischemic- 85%</a:t>
            </a:r>
            <a:r>
              <a:rPr lang="en-US" dirty="0">
                <a:sym typeface="Wingdings" panose="05000000000000000000" pitchFamily="2" charset="2"/>
              </a:rPr>
              <a:t> Thrombus or embolus from 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eart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Afib</a:t>
            </a:r>
            <a:r>
              <a:rPr lang="en-US" dirty="0">
                <a:sym typeface="Wingdings" panose="05000000000000000000" pitchFamily="2" charset="2"/>
              </a:rPr>
              <a:t>, Valvular heart disease, DVT causing paradoxical embolism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Carotid stenosis</a:t>
            </a:r>
          </a:p>
          <a:p>
            <a:pPr marL="0" indent="0">
              <a:buNone/>
            </a:pPr>
            <a:r>
              <a:rPr lang="en-US" dirty="0"/>
              <a:t>Bleeding-15%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0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2C83FB8-3405-4A18-A873-8BB77865107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25363543"/>
              </p:ext>
            </p:extLst>
          </p:nvPr>
        </p:nvGraphicFramePr>
        <p:xfrm>
          <a:off x="294640" y="142392"/>
          <a:ext cx="11816080" cy="635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960">
                  <a:extLst>
                    <a:ext uri="{9D8B030D-6E8A-4147-A177-3AD203B41FA5}">
                      <a16:colId xmlns:a16="http://schemas.microsoft.com/office/drawing/2014/main" val="109701624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2299831090"/>
                    </a:ext>
                  </a:extLst>
                </a:gridCol>
                <a:gridCol w="2908300">
                  <a:extLst>
                    <a:ext uri="{9D8B030D-6E8A-4147-A177-3AD203B41FA5}">
                      <a16:colId xmlns:a16="http://schemas.microsoft.com/office/drawing/2014/main" val="4261796494"/>
                    </a:ext>
                  </a:extLst>
                </a:gridCol>
                <a:gridCol w="2954020">
                  <a:extLst>
                    <a:ext uri="{9D8B030D-6E8A-4147-A177-3AD203B41FA5}">
                      <a16:colId xmlns:a16="http://schemas.microsoft.com/office/drawing/2014/main" val="1256987884"/>
                    </a:ext>
                  </a:extLst>
                </a:gridCol>
              </a:tblGrid>
              <a:tr h="1061264">
                <a:tc>
                  <a:txBody>
                    <a:bodyPr/>
                    <a:lstStyle/>
                    <a:p>
                      <a:r>
                        <a:rPr lang="en-US" dirty="0"/>
                        <a:t>Headache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Prophylaxis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393481"/>
                  </a:ext>
                </a:extLst>
              </a:tr>
              <a:tr h="1762912">
                <a:tc>
                  <a:txBody>
                    <a:bodyPr/>
                    <a:lstStyle/>
                    <a:p>
                      <a:r>
                        <a:rPr lang="en-US" dirty="0"/>
                        <a:t>Migraine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+/- aura, photophobia, phonophobia, nausea, vomiting</a:t>
                      </a:r>
                    </a:p>
                    <a:p>
                      <a:r>
                        <a:rPr lang="en-US" dirty="0"/>
                        <a:t>(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Pulsatile and throbbing</a:t>
                      </a:r>
                      <a:r>
                        <a:rPr lang="en-US" dirty="0"/>
                        <a:t>)</a:t>
                      </a:r>
                    </a:p>
                    <a:p>
                      <a:r>
                        <a:rPr lang="en-US" dirty="0"/>
                        <a:t>Often unilateral</a:t>
                      </a:r>
                    </a:p>
                    <a:p>
                      <a:r>
                        <a:rPr lang="en-US" dirty="0"/>
                        <a:t>Female&gt; 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Avoid triggers</a:t>
                      </a:r>
                    </a:p>
                    <a:p>
                      <a:r>
                        <a:rPr lang="en-US" dirty="0"/>
                        <a:t>NSAIDs</a:t>
                      </a:r>
                    </a:p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Triptans (5-HT1 agonists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 &gt; 3 attacks/ month</a:t>
                      </a:r>
                    </a:p>
                    <a:p>
                      <a:r>
                        <a:rPr lang="en-US" dirty="0"/>
                        <a:t>Propranolol</a:t>
                      </a:r>
                    </a:p>
                    <a:p>
                      <a:r>
                        <a:rPr lang="en-US" dirty="0"/>
                        <a:t>Verapamil</a:t>
                      </a:r>
                    </a:p>
                    <a:p>
                      <a:r>
                        <a:rPr lang="en-US" dirty="0"/>
                        <a:t>TCAs, SSRIs, Topiramate, Botox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15482"/>
                  </a:ext>
                </a:extLst>
              </a:tr>
              <a:tr h="1432366">
                <a:tc>
                  <a:txBody>
                    <a:bodyPr/>
                    <a:lstStyle/>
                    <a:p>
                      <a:r>
                        <a:rPr lang="en-US" dirty="0"/>
                        <a:t>Tension headache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-Bilateral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band-like</a:t>
                      </a:r>
                      <a:r>
                        <a:rPr lang="en-US" dirty="0"/>
                        <a:t> pressure</a:t>
                      </a:r>
                    </a:p>
                    <a:p>
                      <a:r>
                        <a:rPr lang="en-US" dirty="0"/>
                        <a:t>-Lasts 4-6 hours (30 minutes to 7 days)</a:t>
                      </a:r>
                    </a:p>
                    <a:p>
                      <a:r>
                        <a:rPr lang="en-US" dirty="0"/>
                        <a:t>(Dull, tight, persistent)</a:t>
                      </a:r>
                    </a:p>
                    <a:p>
                      <a:r>
                        <a:rPr lang="en-US" dirty="0"/>
                        <a:t>Female&gt; 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NSAIDs</a:t>
                      </a:r>
                    </a:p>
                    <a:p>
                      <a:r>
                        <a:rPr lang="en-US" dirty="0"/>
                        <a:t>Acetaminophen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Amitriptyline, Nortriptyline and CBT to learn stress reduction techniques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113584"/>
                  </a:ext>
                </a:extLst>
              </a:tr>
              <a:tr h="2093458">
                <a:tc>
                  <a:txBody>
                    <a:bodyPr/>
                    <a:lstStyle/>
                    <a:p>
                      <a:r>
                        <a:rPr lang="en-US" dirty="0"/>
                        <a:t>Cluster headache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-Episodic pain</a:t>
                      </a:r>
                    </a:p>
                    <a:p>
                      <a:r>
                        <a:rPr lang="en-US" dirty="0"/>
                        <a:t>-Unilateral periorbital intense pain</a:t>
                      </a:r>
                    </a:p>
                    <a:p>
                      <a:r>
                        <a:rPr lang="en-US" dirty="0"/>
                        <a:t>-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Lacrimation, eye redness, nasal stuffiness, ptosis, miosis</a:t>
                      </a:r>
                    </a:p>
                    <a:p>
                      <a:r>
                        <a:rPr lang="en-US" dirty="0"/>
                        <a:t>(Excruciating, sharp and steady)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Male &gt; 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100% Oxygen</a:t>
                      </a:r>
                    </a:p>
                    <a:p>
                      <a:r>
                        <a:rPr lang="en-US" dirty="0"/>
                        <a:t>Sumatriptan</a:t>
                      </a:r>
                    </a:p>
                    <a:p>
                      <a:r>
                        <a:rPr lang="en-US" dirty="0"/>
                        <a:t>Octreotide</a:t>
                      </a:r>
                    </a:p>
                    <a:p>
                      <a:r>
                        <a:rPr lang="en-US" dirty="0"/>
                        <a:t>Prednisone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Verapamil, Lithium</a:t>
                      </a:r>
                    </a:p>
                    <a:p>
                      <a:r>
                        <a:rPr lang="en-US" dirty="0"/>
                        <a:t>Prednisone</a:t>
                      </a:r>
                    </a:p>
                    <a:p>
                      <a:r>
                        <a:rPr lang="en-US" dirty="0"/>
                        <a:t>Sodium valproate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772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1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4ED215-1D81-43C8-92EC-1D73E379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facts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E12A1A-4597-4F80-A16F-BAFE33A20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278659"/>
          </a:xfrm>
        </p:spPr>
        <p:txBody>
          <a:bodyPr/>
          <a:lstStyle/>
          <a:p>
            <a:r>
              <a:rPr lang="en-US" b="1" u="sng" dirty="0"/>
              <a:t>Basilar migraine</a:t>
            </a:r>
            <a:r>
              <a:rPr lang="en-US" dirty="0"/>
              <a:t>: </a:t>
            </a:r>
          </a:p>
          <a:p>
            <a:pPr>
              <a:buFontTx/>
              <a:buChar char="-"/>
            </a:pPr>
            <a:r>
              <a:rPr lang="en-US" dirty="0"/>
              <a:t>Cerebral vasospasm involving the brainstem</a:t>
            </a:r>
          </a:p>
          <a:p>
            <a:pPr>
              <a:buFontTx/>
              <a:buChar char="-"/>
            </a:pPr>
            <a:r>
              <a:rPr lang="en-US" dirty="0"/>
              <a:t>C/F: Basilar aura (vertigo, dysarthria, tinnitus and diplopia) followed by migraine headache</a:t>
            </a:r>
          </a:p>
          <a:p>
            <a:pPr>
              <a:buFontTx/>
              <a:buChar char="-"/>
            </a:pPr>
            <a:r>
              <a:rPr lang="en-US" b="1" u="sng" dirty="0"/>
              <a:t>Hemiplegic migraine</a:t>
            </a:r>
            <a:r>
              <a:rPr lang="en-US" dirty="0"/>
              <a:t>: Familial, can cause unilateral motor deficits</a:t>
            </a:r>
          </a:p>
          <a:p>
            <a:pPr>
              <a:buFontTx/>
              <a:buChar char="-"/>
            </a:pPr>
            <a:r>
              <a:rPr lang="en-US" b="1" u="sng" dirty="0"/>
              <a:t>Cluster attacks</a:t>
            </a:r>
            <a:r>
              <a:rPr lang="en-US" dirty="0"/>
              <a:t>: Typically last for about 90 minutes, occurs up to 8 times daily for 6-8 weeks followed by remission lasting up to a year</a:t>
            </a:r>
          </a:p>
        </p:txBody>
      </p:sp>
    </p:spTree>
    <p:extLst>
      <p:ext uri="{BB962C8B-B14F-4D97-AF65-F5344CB8AC3E}">
        <p14:creationId xmlns:p14="http://schemas.microsoft.com/office/powerpoint/2010/main" val="9690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D6D36-CF76-4D3C-95D0-28C94810C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Trigeminal neuralgia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E9F18F-843A-4109-923A-6F97B2FF8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06320"/>
            <a:ext cx="7729728" cy="343370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Recurrent, sudden onset severe pain involving V1, V2 and V3 branches of trigeminal nerve.</a:t>
            </a:r>
          </a:p>
          <a:p>
            <a:r>
              <a:rPr lang="en-US" dirty="0"/>
              <a:t>Rare to involve V1 and can cause </a:t>
            </a:r>
            <a:r>
              <a:rPr lang="en-US" dirty="0" err="1"/>
              <a:t>i</a:t>
            </a:r>
            <a:r>
              <a:rPr lang="en-US" dirty="0"/>
              <a:t>/l tearing, rhinorrhea</a:t>
            </a:r>
          </a:p>
          <a:p>
            <a:r>
              <a:rPr lang="en-US" dirty="0"/>
              <a:t>Lasts for few seconds to minutes</a:t>
            </a:r>
          </a:p>
          <a:p>
            <a:r>
              <a:rPr lang="en-US" dirty="0"/>
              <a:t>Triggered by </a:t>
            </a:r>
            <a:r>
              <a:rPr lang="en-US" dirty="0">
                <a:solidFill>
                  <a:srgbClr val="FF0000"/>
                </a:solidFill>
              </a:rPr>
              <a:t>minor stimuli (touch, wind, chewing)</a:t>
            </a:r>
          </a:p>
          <a:p>
            <a:r>
              <a:rPr lang="en-US" b="1" dirty="0">
                <a:solidFill>
                  <a:srgbClr val="FF0000"/>
                </a:solidFill>
              </a:rPr>
              <a:t>Usually unilateral</a:t>
            </a:r>
          </a:p>
          <a:p>
            <a:r>
              <a:rPr lang="en-US" dirty="0"/>
              <a:t>MS</a:t>
            </a:r>
            <a:r>
              <a:rPr lang="en-US" dirty="0">
                <a:sym typeface="Wingdings" panose="05000000000000000000" pitchFamily="2" charset="2"/>
              </a:rPr>
              <a:t> can be bilateral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Herpes zoster</a:t>
            </a:r>
            <a:r>
              <a:rPr lang="en-US" dirty="0">
                <a:sym typeface="Wingdings" panose="05000000000000000000" pitchFamily="2" charset="2"/>
              </a:rPr>
              <a:t>: Viral reactivation  nerve inflammation  dermatomal vesicular rash.</a:t>
            </a:r>
          </a:p>
          <a:p>
            <a:r>
              <a:rPr lang="en-US" dirty="0">
                <a:sym typeface="Wingdings" panose="05000000000000000000" pitchFamily="2" charset="2"/>
              </a:rPr>
              <a:t>Herpes zoster </a:t>
            </a:r>
            <a:r>
              <a:rPr lang="en-US" dirty="0" err="1">
                <a:sym typeface="Wingdings" panose="05000000000000000000" pitchFamily="2" charset="2"/>
              </a:rPr>
              <a:t>ophthalmicus</a:t>
            </a:r>
            <a:r>
              <a:rPr lang="en-US" dirty="0">
                <a:sym typeface="Wingdings" panose="05000000000000000000" pitchFamily="2" charset="2"/>
              </a:rPr>
              <a:t>  involves V1 nerve and can cause blindness.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3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0A975-7C6A-4D09-9314-75449583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B21E-4A0E-4312-A7A1-10D5D1F69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246311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Carbamazepine</a:t>
            </a:r>
            <a:r>
              <a:rPr lang="en-US" dirty="0" smtClean="0"/>
              <a:t>, </a:t>
            </a:r>
            <a:r>
              <a:rPr lang="en-US" dirty="0"/>
              <a:t>Oxcarbazepine</a:t>
            </a:r>
          </a:p>
          <a:p>
            <a:pPr marL="342900" indent="-342900">
              <a:buAutoNum type="arabicPeriod"/>
            </a:pPr>
            <a:r>
              <a:rPr lang="en-US" dirty="0"/>
              <a:t>If unsuccessful </a:t>
            </a:r>
            <a:r>
              <a:rPr lang="en-US" b="1" dirty="0">
                <a:solidFill>
                  <a:srgbClr val="FF0000"/>
                </a:solidFill>
              </a:rPr>
              <a:t>nerve decompression/ radiosurgery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Side effects of carbamazepine: Nausea, vomiting, leukopenia, hyponatremia</a:t>
            </a:r>
          </a:p>
        </p:txBody>
      </p:sp>
    </p:spTree>
    <p:extLst>
      <p:ext uri="{BB962C8B-B14F-4D97-AF65-F5344CB8AC3E}">
        <p14:creationId xmlns:p14="http://schemas.microsoft.com/office/powerpoint/2010/main" val="256287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DD48F-9810-4D14-BB57-5416BE5FD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Pseudotumor cerebri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FED2E-B1C2-4DA8-BF88-F58B1701F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757" y="2339546"/>
            <a:ext cx="9842842" cy="37970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Associated with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obesity, venous sinus thrombosis, oral contraceptives, Tetracyclines, growth hormone and Vitamin A toxicity</a:t>
            </a:r>
            <a:r>
              <a:rPr lang="en-US" dirty="0"/>
              <a:t>.</a:t>
            </a:r>
          </a:p>
          <a:p>
            <a:r>
              <a:rPr lang="en-US" dirty="0"/>
              <a:t>Features of increased ICP in an alert patient (Headache, transient vision loss , pulsatile tinnitus, diplopia)</a:t>
            </a:r>
          </a:p>
          <a:p>
            <a:r>
              <a:rPr lang="en-US" b="1" dirty="0">
                <a:solidFill>
                  <a:srgbClr val="7030A0"/>
                </a:solidFill>
              </a:rPr>
              <a:t>Momentary vision loss that varies according to the change in head position</a:t>
            </a:r>
          </a:p>
          <a:p>
            <a:r>
              <a:rPr lang="en-US" u="sng" dirty="0"/>
              <a:t>Exam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Papilledema with diplopia from sixth nerve palsy</a:t>
            </a:r>
            <a:r>
              <a:rPr lang="en-US" dirty="0"/>
              <a:t>, peripheral visual field cut, </a:t>
            </a:r>
            <a:r>
              <a:rPr lang="en-US" b="1" dirty="0">
                <a:solidFill>
                  <a:srgbClr val="FF0000"/>
                </a:solidFill>
              </a:rPr>
              <a:t>enlargement of blind spot</a:t>
            </a:r>
          </a:p>
          <a:p>
            <a:r>
              <a:rPr lang="en-US" u="sng" dirty="0"/>
              <a:t>Diagnosis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CT or MRI to exclude intracranial mass lesion +/- MRV</a:t>
            </a:r>
          </a:p>
          <a:p>
            <a:pPr marL="0" indent="0">
              <a:buNone/>
            </a:pPr>
            <a:r>
              <a:rPr lang="en-US" dirty="0"/>
              <a:t>LP to show increased pressure</a:t>
            </a:r>
            <a:r>
              <a:rPr lang="en-US" b="1" dirty="0">
                <a:solidFill>
                  <a:srgbClr val="FF0000"/>
                </a:solidFill>
              </a:rPr>
              <a:t>.(&gt;250 mm water </a:t>
            </a:r>
            <a:r>
              <a:rPr lang="en-US" dirty="0"/>
              <a:t>with normal analysis)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278659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en-US" dirty="0" smtClean="0"/>
              <a:t>Serial </a:t>
            </a:r>
            <a:r>
              <a:rPr lang="en-US" dirty="0"/>
              <a:t>LPs or short term steroids (while awaiting surgery)</a:t>
            </a:r>
          </a:p>
          <a:p>
            <a:pPr marL="457200" indent="-457200">
              <a:buAutoNum type="arabicParenR"/>
            </a:pPr>
            <a:r>
              <a:rPr lang="en-US" dirty="0"/>
              <a:t>VP shunt, LP shunt</a:t>
            </a:r>
          </a:p>
          <a:p>
            <a:pPr marL="457200" indent="-457200">
              <a:buAutoNum type="arabicParenR"/>
            </a:pPr>
            <a:r>
              <a:rPr lang="en-US" dirty="0"/>
              <a:t>Optic nerve fenestration</a:t>
            </a:r>
          </a:p>
          <a:p>
            <a:pPr marL="457200" indent="-457200">
              <a:buAutoNum type="arabicParenR"/>
            </a:pPr>
            <a:r>
              <a:rPr lang="en-US" dirty="0"/>
              <a:t>Medications: </a:t>
            </a:r>
            <a:r>
              <a:rPr lang="en-US" b="1" dirty="0">
                <a:solidFill>
                  <a:srgbClr val="FF0000"/>
                </a:solidFill>
              </a:rPr>
              <a:t>Acetazolamide</a:t>
            </a:r>
            <a:r>
              <a:rPr lang="en-US" dirty="0"/>
              <a:t> (carbonic anhydrase inhibitor that reduces CSF production), Lasix can be added</a:t>
            </a:r>
          </a:p>
          <a:p>
            <a:pPr marL="457200" indent="-457200">
              <a:buAutoNum type="arabicParenR"/>
            </a:pPr>
            <a:r>
              <a:rPr lang="en-US" dirty="0"/>
              <a:t>Weight loss</a:t>
            </a:r>
          </a:p>
          <a:p>
            <a:pPr marL="0" indent="0">
              <a:buNone/>
            </a:pPr>
            <a:r>
              <a:rPr lang="en-US" dirty="0"/>
              <a:t>-   </a:t>
            </a:r>
            <a:r>
              <a:rPr lang="en-US" dirty="0" err="1"/>
              <a:t>Fundoscopy</a:t>
            </a:r>
            <a:r>
              <a:rPr lang="en-US" dirty="0"/>
              <a:t> and routine eye exams required to prevent vision loss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3E8B-E524-4631-BCD5-C2E800DC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cell arteritis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479C4-21BB-43ED-9C4F-B4E91B336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288324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&gt;50 years </a:t>
            </a:r>
            <a:r>
              <a:rPr lang="en-US" dirty="0"/>
              <a:t>with new onset headaches </a:t>
            </a:r>
            <a:r>
              <a:rPr lang="en-US" b="1" dirty="0">
                <a:solidFill>
                  <a:srgbClr val="FF0000"/>
                </a:solidFill>
              </a:rPr>
              <a:t>localized to temples</a:t>
            </a:r>
          </a:p>
          <a:p>
            <a:r>
              <a:rPr lang="en-US" dirty="0"/>
              <a:t>Frequently associated with fever, weight loss, vision changes and jaw claudication (fatigue and pain when chewing)</a:t>
            </a:r>
          </a:p>
          <a:p>
            <a:r>
              <a:rPr lang="en-US" dirty="0"/>
              <a:t>Associated with </a:t>
            </a:r>
            <a:r>
              <a:rPr lang="en-US" b="1" dirty="0">
                <a:solidFill>
                  <a:srgbClr val="FF0000"/>
                </a:solidFill>
              </a:rPr>
              <a:t>polymyalgia rheumatica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37" y="346405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5078D5-7BBB-4A46-B156-BC8F753C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Cavernous sinus thrombosis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567B73-257C-4EC7-8024-445EFEB2B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2932670"/>
          </a:xfrm>
        </p:spPr>
        <p:txBody>
          <a:bodyPr/>
          <a:lstStyle/>
          <a:p>
            <a:r>
              <a:rPr lang="en-US" dirty="0"/>
              <a:t>Infection of medial face, sinuses, teeth </a:t>
            </a:r>
            <a:r>
              <a:rPr lang="en-US" dirty="0">
                <a:sym typeface="Wingdings" panose="05000000000000000000" pitchFamily="2" charset="2"/>
              </a:rPr>
              <a:t> spreads through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valveless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facial venous system</a:t>
            </a:r>
            <a:r>
              <a:rPr lang="en-US" dirty="0">
                <a:sym typeface="Wingdings" panose="05000000000000000000" pitchFamily="2" charset="2"/>
              </a:rPr>
              <a:t>  cavernous sinus thrombosis</a:t>
            </a:r>
          </a:p>
          <a:p>
            <a:r>
              <a:rPr lang="en-US" dirty="0">
                <a:sym typeface="Wingdings" panose="05000000000000000000" pitchFamily="2" charset="2"/>
              </a:rPr>
              <a:t>C/F: headache, fever, periorbital edema, proptosis, vomiting,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CN 3,4,6, 5(V1,V2) </a:t>
            </a:r>
            <a:r>
              <a:rPr lang="en-US" dirty="0">
                <a:sym typeface="Wingdings" panose="05000000000000000000" pitchFamily="2" charset="2"/>
              </a:rPr>
              <a:t>deficits. Fundoscopy may reveal papilledema.</a:t>
            </a:r>
          </a:p>
          <a:p>
            <a:r>
              <a:rPr lang="en-US" dirty="0">
                <a:sym typeface="Wingdings" panose="05000000000000000000" pitchFamily="2" charset="2"/>
              </a:rPr>
              <a:t>Diagnosis: MRI/ MRV brain</a:t>
            </a:r>
          </a:p>
          <a:p>
            <a:r>
              <a:rPr lang="en-US" dirty="0">
                <a:sym typeface="Wingdings" panose="05000000000000000000" pitchFamily="2" charset="2"/>
              </a:rPr>
              <a:t>Treatment: Broad spectrum IV antibiotics and prevention/ reversal of cerebral herniation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3" y="2216107"/>
            <a:ext cx="2413686" cy="26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7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6A2D-9750-4E5E-BD35-650BC674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 signs in a patient with headache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637A-4D61-46C8-9516-087165467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Seizures, change in consciousness</a:t>
            </a:r>
            <a:r>
              <a:rPr lang="en-US" dirty="0"/>
              <a:t>, specific deficits</a:t>
            </a:r>
          </a:p>
          <a:p>
            <a:r>
              <a:rPr lang="en-US" dirty="0"/>
              <a:t>Change in frequency, intensity or character of headache</a:t>
            </a:r>
          </a:p>
          <a:p>
            <a:r>
              <a:rPr lang="en-US" b="1" dirty="0">
                <a:solidFill>
                  <a:srgbClr val="FF0000"/>
                </a:solidFill>
              </a:rPr>
              <a:t>New at age&gt;40, sudden onset</a:t>
            </a:r>
            <a:r>
              <a:rPr lang="en-US" dirty="0"/>
              <a:t>, trauma, early morning headaches</a:t>
            </a:r>
          </a:p>
          <a:p>
            <a:pPr marL="0" indent="0">
              <a:buNone/>
            </a:pPr>
            <a:r>
              <a:rPr lang="en-US" dirty="0"/>
              <a:t>If so, consider </a:t>
            </a:r>
            <a:r>
              <a:rPr lang="en-US" b="1" dirty="0">
                <a:solidFill>
                  <a:srgbClr val="7030A0"/>
                </a:solidFill>
              </a:rPr>
              <a:t>early imaging</a:t>
            </a: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573" y="3900229"/>
            <a:ext cx="2833687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8F0F27-3686-41F4-BF0A-BB9DB17A1BE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68097228"/>
              </p:ext>
            </p:extLst>
          </p:nvPr>
        </p:nvGraphicFramePr>
        <p:xfrm>
          <a:off x="2108887" y="1100226"/>
          <a:ext cx="7809470" cy="2833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8390">
                  <a:extLst>
                    <a:ext uri="{9D8B030D-6E8A-4147-A177-3AD203B41FA5}">
                      <a16:colId xmlns:a16="http://schemas.microsoft.com/office/drawing/2014/main" val="2646788304"/>
                    </a:ext>
                  </a:extLst>
                </a:gridCol>
                <a:gridCol w="4141080">
                  <a:extLst>
                    <a:ext uri="{9D8B030D-6E8A-4147-A177-3AD203B41FA5}">
                      <a16:colId xmlns:a16="http://schemas.microsoft.com/office/drawing/2014/main" val="7428540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Thrombotic stroke</a:t>
                      </a:r>
                    </a:p>
                  </a:txBody>
                  <a:tcPr marL="79209" marR="7920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Embolic stroke</a:t>
                      </a:r>
                    </a:p>
                  </a:txBody>
                  <a:tcPr marL="79209" marR="79209"/>
                </a:tc>
                <a:extLst>
                  <a:ext uri="{0D108BD9-81ED-4DB2-BD59-A6C34878D82A}">
                    <a16:rowId xmlns:a16="http://schemas.microsoft.com/office/drawing/2014/main" val="317726617"/>
                  </a:ext>
                </a:extLst>
              </a:tr>
              <a:tr h="2467315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Atherosclerotic risk factors (uncontrolled HTN, diabetes)+/- h/o TIA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Local obstruction of artery </a:t>
                      </a:r>
                      <a:r>
                        <a:rPr lang="en-US" dirty="0"/>
                        <a:t>(Carotid, cerebral or vertebral)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Stuttering</a:t>
                      </a:r>
                      <a:r>
                        <a:rPr lang="en-US" dirty="0"/>
                        <a:t> progression (symptoms may alternate with periods of improvement)</a:t>
                      </a:r>
                    </a:p>
                  </a:txBody>
                  <a:tcPr marL="79209" marR="79209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H/o cardiac disease (</a:t>
                      </a:r>
                      <a:r>
                        <a:rPr lang="en-US" dirty="0" err="1"/>
                        <a:t>Afib</a:t>
                      </a:r>
                      <a:r>
                        <a:rPr lang="en-US" dirty="0"/>
                        <a:t>, endocarditis) or carotid atherosclerosis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Different vascular territories-multiple infarcts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Usually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abrupt onset </a:t>
                      </a:r>
                      <a:r>
                        <a:rPr lang="en-US" dirty="0"/>
                        <a:t>with and is maximal at the start.</a:t>
                      </a:r>
                    </a:p>
                  </a:txBody>
                  <a:tcPr marL="79209" marR="79209"/>
                </a:tc>
                <a:extLst>
                  <a:ext uri="{0D108BD9-81ED-4DB2-BD59-A6C34878D82A}">
                    <a16:rowId xmlns:a16="http://schemas.microsoft.com/office/drawing/2014/main" val="390253746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83027" y="4258963"/>
            <a:ext cx="7735330" cy="151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/>
              <a:t>Infective endocarditis</a:t>
            </a:r>
            <a:r>
              <a:rPr lang="en-US" dirty="0"/>
              <a:t>: IV antibiotics reduce the risk of septic cardio embolism within weeks of initiation of </a:t>
            </a:r>
            <a:r>
              <a:rPr lang="en-US" dirty="0" smtClean="0"/>
              <a:t>therapy</a:t>
            </a:r>
          </a:p>
          <a:p>
            <a:r>
              <a:rPr lang="en-US" u="sng" dirty="0"/>
              <a:t>Valve surgery</a:t>
            </a:r>
            <a:r>
              <a:rPr lang="en-US" dirty="0"/>
              <a:t>: If infection is persistent, difficult to treat medically, recurrent septic embolic or of heart failure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4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464" y="1927654"/>
            <a:ext cx="4069492" cy="26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7E18-7DAE-42BF-A26A-084E3B476E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Neurology board review-2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E1D69-C0ED-41C9-B6E6-C1B3DA5757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Valentina Joseph MD,</a:t>
            </a:r>
          </a:p>
          <a:p>
            <a:r>
              <a:rPr lang="en-US" dirty="0"/>
              <a:t>Neurology Clerkship Director,</a:t>
            </a:r>
          </a:p>
          <a:p>
            <a:r>
              <a:rPr lang="en-US" dirty="0"/>
              <a:t>USD Sanford School of medicine.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59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1620" y="2541722"/>
            <a:ext cx="3626605" cy="1704814"/>
          </a:xfrm>
        </p:spPr>
        <p:txBody>
          <a:bodyPr>
            <a:noAutofit/>
          </a:bodyPr>
          <a:lstStyle/>
          <a:p>
            <a:r>
              <a:rPr lang="en-US" sz="6600" dirty="0" smtClean="0"/>
              <a:t>Dementia</a:t>
            </a:r>
            <a:endParaRPr lang="en-US" sz="6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7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51C6-71F9-4AEB-8698-8429F980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33425"/>
          </a:xfrm>
        </p:spPr>
        <p:txBody>
          <a:bodyPr>
            <a:normAutofit fontScale="90000"/>
          </a:bodyPr>
          <a:lstStyle/>
          <a:p>
            <a:r>
              <a:rPr lang="en-US" dirty="0"/>
              <a:t>Delirium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F4B8B-3D7D-4737-8487-9E6EF7824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04950"/>
            <a:ext cx="9872871" cy="45910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Acute </a:t>
            </a:r>
            <a:r>
              <a:rPr lang="en-US" b="1" dirty="0" err="1">
                <a:solidFill>
                  <a:srgbClr val="FF0000"/>
                </a:solidFill>
              </a:rPr>
              <a:t>confusional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state with reduced or </a:t>
            </a:r>
            <a:r>
              <a:rPr lang="en-US" b="1" dirty="0">
                <a:solidFill>
                  <a:srgbClr val="FF0000"/>
                </a:solidFill>
              </a:rPr>
              <a:t>fluctuating level of consciousness and inability to sustain attention. </a:t>
            </a:r>
            <a:r>
              <a:rPr lang="en-US" b="1" dirty="0">
                <a:solidFill>
                  <a:srgbClr val="7030A0"/>
                </a:solidFill>
              </a:rPr>
              <a:t>Reversible</a:t>
            </a:r>
          </a:p>
          <a:p>
            <a:r>
              <a:rPr lang="en-US" dirty="0"/>
              <a:t>Sleep wake disturbance ( sundowning)</a:t>
            </a:r>
          </a:p>
          <a:p>
            <a:r>
              <a:rPr lang="en-US" dirty="0"/>
              <a:t>MC in elderly with medical illness or conditions like PD, dementia, prior stroke</a:t>
            </a:r>
          </a:p>
          <a:p>
            <a:r>
              <a:rPr lang="en-US" dirty="0"/>
              <a:t>Often associated with anxiety, agitation, hallucinations</a:t>
            </a:r>
          </a:p>
          <a:p>
            <a:r>
              <a:rPr lang="en-US" u="sng" dirty="0"/>
              <a:t>Precipitating factors</a:t>
            </a:r>
            <a:r>
              <a:rPr lang="en-US" dirty="0"/>
              <a:t>: 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93E5FF-F374-4160-8A4F-DAAF2829EA43}"/>
              </a:ext>
            </a:extLst>
          </p:cNvPr>
          <p:cNvSpPr/>
          <p:nvPr/>
        </p:nvSpPr>
        <p:spPr>
          <a:xfrm>
            <a:off x="1504950" y="4181474"/>
            <a:ext cx="8362949" cy="1828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/>
              <a:t>Drugs: Narcotics, sedatives, antihistamines , relaxers , polypharmacy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Infections: Pneumonia, UTI, meningitis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Electrolyte disturbance (hyponatremia, hypercalcemia)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Metabolic derangements (volume depletion, Vitamin B12 deficiency, hyperglycemia)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Systemic illness (CHF, hepatic failure, malignancy)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CNS conditions (stroke, seizure, SDH, head injury)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734C-2597-480C-908C-4F98607A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Contd..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ECA23-24D6-4FE6-9905-578B6E893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of choice for elderly is </a:t>
            </a:r>
            <a:r>
              <a:rPr lang="en-US" b="1" dirty="0">
                <a:solidFill>
                  <a:srgbClr val="FF0000"/>
                </a:solidFill>
              </a:rPr>
              <a:t>low dose Haloperidol</a:t>
            </a:r>
          </a:p>
          <a:p>
            <a:r>
              <a:rPr lang="en-US" b="1" dirty="0">
                <a:solidFill>
                  <a:srgbClr val="FF0000"/>
                </a:solidFill>
              </a:rPr>
              <a:t>Atypical antipsychotics </a:t>
            </a:r>
            <a:r>
              <a:rPr lang="en-US" dirty="0"/>
              <a:t>can also be used (Quetiapine, Risperidone)</a:t>
            </a:r>
          </a:p>
          <a:p>
            <a:r>
              <a:rPr lang="en-US" dirty="0"/>
              <a:t>Prolonged use can increase mortality in elderly</a:t>
            </a:r>
          </a:p>
          <a:p>
            <a:r>
              <a:rPr lang="en-US" b="1" dirty="0">
                <a:solidFill>
                  <a:srgbClr val="7030A0"/>
                </a:solidFill>
              </a:rPr>
              <a:t>Benzodiazepines are contraindicated in older patients </a:t>
            </a:r>
            <a:r>
              <a:rPr lang="en-US" dirty="0"/>
              <a:t>due to adverse events (withdrawal, dependence, motor impairment), may experience worsening agitation (paradoxical effect) because they metabolize slowly and hence can cause long lasting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DF534-C9EF-4D03-8F06-30348D22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829" y="403014"/>
            <a:ext cx="2719722" cy="1940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8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A4DA8-8C89-4683-B499-25C99E72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Alzheimer’s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6C0C8-F257-4C8C-B7E1-4E520666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2" y="1885950"/>
            <a:ext cx="9875519" cy="4210050"/>
          </a:xfrm>
        </p:spPr>
        <p:txBody>
          <a:bodyPr>
            <a:normAutofit/>
          </a:bodyPr>
          <a:lstStyle/>
          <a:p>
            <a:r>
              <a:rPr lang="en-US" dirty="0"/>
              <a:t>Progressive dementia</a:t>
            </a:r>
          </a:p>
          <a:p>
            <a:r>
              <a:rPr lang="en-US" u="sng" dirty="0"/>
              <a:t>Risk factors: </a:t>
            </a:r>
            <a:r>
              <a:rPr lang="en-US" dirty="0"/>
              <a:t>Old age, female sex, family history, head trauma , Down syndrome</a:t>
            </a:r>
          </a:p>
          <a:p>
            <a:r>
              <a:rPr lang="en-US" u="sng" dirty="0"/>
              <a:t>Early stage: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Memory loss for recent events (</a:t>
            </a:r>
            <a:r>
              <a:rPr lang="en-US" b="1" dirty="0">
                <a:solidFill>
                  <a:srgbClr val="FF0000"/>
                </a:solidFill>
              </a:rPr>
              <a:t>anterograde amnesia-immediate recall affected and distant memory is preserved</a:t>
            </a:r>
            <a:r>
              <a:rPr lang="en-US" dirty="0"/>
              <a:t>), language difficulties</a:t>
            </a: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>
                <a:sym typeface="Wingdings" panose="05000000000000000000" pitchFamily="2" charset="2"/>
              </a:rPr>
              <a:t>Visuosaptial</a:t>
            </a:r>
            <a:r>
              <a:rPr lang="en-US" dirty="0">
                <a:sym typeface="Wingdings" panose="05000000000000000000" pitchFamily="2" charset="2"/>
              </a:rPr>
              <a:t> and executive problems (</a:t>
            </a:r>
            <a:r>
              <a:rPr lang="en-US" dirty="0" err="1">
                <a:sym typeface="Wingdings" panose="05000000000000000000" pitchFamily="2" charset="2"/>
              </a:rPr>
              <a:t>e.g</a:t>
            </a:r>
            <a:r>
              <a:rPr lang="en-US" dirty="0">
                <a:sym typeface="Wingdings" panose="05000000000000000000" pitchFamily="2" charset="2"/>
              </a:rPr>
              <a:t> getting lost in a familiar surroundings)</a:t>
            </a:r>
          </a:p>
          <a:p>
            <a:r>
              <a:rPr lang="en-US" u="sng" dirty="0">
                <a:sym typeface="Wingdings" panose="05000000000000000000" pitchFamily="2" charset="2"/>
              </a:rPr>
              <a:t>Late stage: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Neuropsychiatric (hallucinations, wandering, delusions, paranoia), apraxia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, lack of insight</a:t>
            </a:r>
            <a:r>
              <a:rPr lang="en-US" dirty="0">
                <a:sym typeface="Wingdings" panose="05000000000000000000" pitchFamily="2" charset="2"/>
              </a:rPr>
              <a:t>, personality changes, impaired judgement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2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21E7-7351-4A2A-A5DD-654627CF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09625"/>
          </a:xfrm>
        </p:spPr>
        <p:txBody>
          <a:bodyPr/>
          <a:lstStyle/>
          <a:p>
            <a:r>
              <a:rPr lang="en-US" dirty="0"/>
              <a:t>Contd..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A6913-081E-4C1E-89F3-D7F58E2B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9725"/>
            <a:ext cx="9872871" cy="4486275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n-US" u="sng" dirty="0">
                <a:sym typeface="Wingdings" panose="05000000000000000000" pitchFamily="2" charset="2"/>
              </a:rPr>
              <a:t>Imaging: </a:t>
            </a:r>
            <a:r>
              <a:rPr lang="en-US" dirty="0">
                <a:sym typeface="Wingdings" panose="05000000000000000000" pitchFamily="2" charset="2"/>
              </a:rPr>
              <a:t>Early AD –MRI could be normal. Generalized cortical atrophy, reduced hippocampal volume, medial temporal lobe atrophy(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temporal and parietal atrophy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marL="45720" indent="0">
              <a:buNone/>
            </a:pPr>
            <a:r>
              <a:rPr lang="en-US" b="1" u="sng" dirty="0">
                <a:sym typeface="Wingdings" panose="05000000000000000000" pitchFamily="2" charset="2"/>
              </a:rPr>
              <a:t>Other tests: </a:t>
            </a:r>
            <a:r>
              <a:rPr lang="en-US" dirty="0">
                <a:sym typeface="Wingdings" panose="05000000000000000000" pitchFamily="2" charset="2"/>
              </a:rPr>
              <a:t>VDRL/RPR, B12 and thyroid function test</a:t>
            </a:r>
          </a:p>
          <a:p>
            <a:pPr marL="45720" indent="0">
              <a:buNone/>
            </a:pPr>
            <a:r>
              <a:rPr lang="en-US" b="1" u="sng" dirty="0">
                <a:sym typeface="Wingdings" panose="05000000000000000000" pitchFamily="2" charset="2"/>
              </a:rPr>
              <a:t>Treatment: </a:t>
            </a:r>
          </a:p>
          <a:p>
            <a:pPr marL="45720" indent="0">
              <a:buNone/>
            </a:pPr>
            <a:r>
              <a:rPr lang="en-US" dirty="0">
                <a:sym typeface="Wingdings" panose="05000000000000000000" pitchFamily="2" charset="2"/>
              </a:rPr>
              <a:t> Psychosocial intervention and pharmacological therapy</a:t>
            </a:r>
          </a:p>
          <a:p>
            <a:r>
              <a:rPr lang="en-US" b="1" dirty="0">
                <a:solidFill>
                  <a:srgbClr val="7030A0"/>
                </a:solidFill>
              </a:rPr>
              <a:t>Cholinesterase inhibitors may improve quality of life and cognitive functions (</a:t>
            </a:r>
            <a:r>
              <a:rPr lang="en-US" b="1" dirty="0" err="1">
                <a:solidFill>
                  <a:srgbClr val="7030A0"/>
                </a:solidFill>
              </a:rPr>
              <a:t>e.g</a:t>
            </a:r>
            <a:r>
              <a:rPr lang="en-US" b="1" dirty="0">
                <a:solidFill>
                  <a:srgbClr val="7030A0"/>
                </a:solidFill>
              </a:rPr>
              <a:t> memory, thought, language, reasoning) but they do not alter the course of dementia</a:t>
            </a:r>
          </a:p>
          <a:p>
            <a:pPr marL="45720" indent="0">
              <a:buNone/>
            </a:pPr>
            <a:r>
              <a:rPr lang="en-US" dirty="0" err="1"/>
              <a:t>e.g</a:t>
            </a:r>
            <a:r>
              <a:rPr lang="en-US" dirty="0"/>
              <a:t>: Donepezil, Rivastigmine, Galantamine for </a:t>
            </a:r>
            <a:r>
              <a:rPr lang="en-US" dirty="0">
                <a:solidFill>
                  <a:srgbClr val="FF0000"/>
                </a:solidFill>
              </a:rPr>
              <a:t>mild to moderate dementia</a:t>
            </a:r>
          </a:p>
          <a:p>
            <a:r>
              <a:rPr lang="en-US" dirty="0"/>
              <a:t>Memantine (NMDA receptor antagonist) for </a:t>
            </a:r>
            <a:r>
              <a:rPr lang="en-US" dirty="0">
                <a:solidFill>
                  <a:srgbClr val="FF0000"/>
                </a:solidFill>
              </a:rPr>
              <a:t>moderate to severe dementia</a:t>
            </a:r>
          </a:p>
          <a:p>
            <a:r>
              <a:rPr lang="en-US" dirty="0"/>
              <a:t>Selegiline- MAO inhibitor sometimes used in AD for antioxidant properties but evidence is weak.</a:t>
            </a:r>
          </a:p>
          <a:p>
            <a:r>
              <a:rPr lang="en-US" dirty="0"/>
              <a:t>Vitamin E </a:t>
            </a:r>
            <a:r>
              <a:rPr lang="en-US" dirty="0">
                <a:sym typeface="Wingdings" panose="05000000000000000000" pitchFamily="2" charset="2"/>
              </a:rPr>
              <a:t> limited evidence for treatment of mild to moderate dementia.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1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16190-9A26-46E2-B74C-0CD25207F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1562100"/>
            <a:ext cx="4095750" cy="308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140FA-B43D-4524-92CE-914B74BDA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1219200"/>
            <a:ext cx="5038725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36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4CEC-6BA0-4792-A416-6365B3AA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Lewy body dementia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F4266-5E05-4D8D-8221-96485AB23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62125"/>
            <a:ext cx="9872871" cy="45910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Fluctuating cognitive impairment, bizarre visual hallucinations and Parkinsonism </a:t>
            </a:r>
            <a:r>
              <a:rPr lang="en-US" dirty="0"/>
              <a:t>(if 2 positive-probable DLB, if 1 is positive- possible)</a:t>
            </a:r>
          </a:p>
          <a:p>
            <a:r>
              <a:rPr lang="en-US" dirty="0"/>
              <a:t>Symptoms </a:t>
            </a:r>
            <a:r>
              <a:rPr lang="en-US" dirty="0">
                <a:solidFill>
                  <a:srgbClr val="FF0000"/>
                </a:solidFill>
              </a:rPr>
              <a:t>worsened with neuroleptic drug </a:t>
            </a:r>
            <a:r>
              <a:rPr lang="en-US" dirty="0"/>
              <a:t>(severe sensitivity to dopamine antagonists (first generation antipsychotics, Risperidone)</a:t>
            </a:r>
          </a:p>
          <a:p>
            <a:r>
              <a:rPr lang="en-US" dirty="0"/>
              <a:t>Deficits in attention , frontal-subcortical skills, visuospatial ability</a:t>
            </a:r>
          </a:p>
          <a:p>
            <a:r>
              <a:rPr lang="en-US" dirty="0"/>
              <a:t>Other supportive features: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0E03B2-E050-4EAD-AE21-C11599B9F090}"/>
              </a:ext>
            </a:extLst>
          </p:cNvPr>
          <p:cNvSpPr/>
          <p:nvPr/>
        </p:nvSpPr>
        <p:spPr>
          <a:xfrm>
            <a:off x="4505325" y="3838575"/>
            <a:ext cx="4010025" cy="2409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/>
              <a:t>Repeated falls</a:t>
            </a:r>
          </a:p>
          <a:p>
            <a:pPr marL="45720" indent="0">
              <a:buNone/>
            </a:pPr>
            <a:r>
              <a:rPr lang="en-US"/>
              <a:t>Syncope/ transient LOC</a:t>
            </a:r>
          </a:p>
          <a:p>
            <a:pPr marL="45720" indent="0">
              <a:buNone/>
            </a:pPr>
            <a:r>
              <a:rPr lang="en-US"/>
              <a:t>Autonomic dysfunction</a:t>
            </a:r>
          </a:p>
          <a:p>
            <a:pPr marL="45720" indent="0">
              <a:buNone/>
            </a:pPr>
            <a:r>
              <a:rPr lang="en-US"/>
              <a:t>Neuroleptic sensitivity</a:t>
            </a:r>
          </a:p>
          <a:p>
            <a:pPr marL="45720" indent="0">
              <a:buNone/>
            </a:pPr>
            <a:r>
              <a:rPr lang="en-US"/>
              <a:t>Systematized delusions</a:t>
            </a:r>
          </a:p>
          <a:p>
            <a:pPr marL="45720" indent="0">
              <a:buNone/>
            </a:pPr>
            <a:r>
              <a:rPr lang="en-US"/>
              <a:t>Sleep disturbance (RBD)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9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B73A-4477-4D32-B24E-33B0EE7B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Huntington’s </a:t>
            </a:r>
            <a:r>
              <a:rPr lang="en-US" dirty="0" smtClean="0"/>
              <a:t>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D002B-CCDC-475B-9584-631AB841F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81250"/>
            <a:ext cx="9872871" cy="3714750"/>
          </a:xfrm>
        </p:spPr>
        <p:txBody>
          <a:bodyPr/>
          <a:lstStyle/>
          <a:p>
            <a:r>
              <a:rPr lang="en-US" dirty="0"/>
              <a:t>AD neurodegenerative disorder</a:t>
            </a:r>
          </a:p>
          <a:p>
            <a:r>
              <a:rPr lang="en-US" dirty="0"/>
              <a:t>Typically present in 40s or 50s with chorea and/or behavioral disturbance</a:t>
            </a:r>
          </a:p>
          <a:p>
            <a:r>
              <a:rPr lang="en-US" b="1" dirty="0">
                <a:solidFill>
                  <a:srgbClr val="FF0000"/>
                </a:solidFill>
              </a:rPr>
              <a:t>Chorea: Sudden jerky and irregular movements of the extremities.</a:t>
            </a:r>
          </a:p>
          <a:p>
            <a:r>
              <a:rPr lang="en-US" dirty="0"/>
              <a:t>Impaired judgement, executive function, awareness and attention (early stage)</a:t>
            </a:r>
          </a:p>
          <a:p>
            <a:r>
              <a:rPr lang="en-US" dirty="0"/>
              <a:t>Memory impairment (late finding)</a:t>
            </a:r>
          </a:p>
          <a:p>
            <a:r>
              <a:rPr lang="en-US" dirty="0"/>
              <a:t>Depression, irritability and social withdrawal</a:t>
            </a:r>
          </a:p>
          <a:p>
            <a:r>
              <a:rPr lang="en-US" dirty="0"/>
              <a:t>Atrophy of the </a:t>
            </a:r>
            <a:r>
              <a:rPr lang="en-US" b="1" dirty="0">
                <a:solidFill>
                  <a:srgbClr val="FF0000"/>
                </a:solidFill>
              </a:rPr>
              <a:t>caudate nucleus</a:t>
            </a:r>
            <a:r>
              <a:rPr lang="en-US" dirty="0"/>
              <a:t> (enlargement of lateral ventricles)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2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5F05B-3D7F-466D-8F39-A6DF1A298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067415"/>
          </a:xfrm>
        </p:spPr>
        <p:txBody>
          <a:bodyPr>
            <a:normAutofit/>
          </a:bodyPr>
          <a:lstStyle/>
          <a:p>
            <a:r>
              <a:rPr lang="en-US" dirty="0" smtClean="0"/>
              <a:t>TIA(</a:t>
            </a:r>
            <a:r>
              <a:rPr lang="en-US" dirty="0"/>
              <a:t>Transient ischemic </a:t>
            </a:r>
            <a:r>
              <a:rPr lang="en-US" dirty="0" smtClean="0"/>
              <a:t>attack)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03B8F-1212-41F2-8FAB-D6D03068C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706" y="2430163"/>
            <a:ext cx="8897565" cy="3138616"/>
          </a:xfrm>
        </p:spPr>
        <p:txBody>
          <a:bodyPr>
            <a:normAutofit/>
          </a:bodyPr>
          <a:lstStyle/>
          <a:p>
            <a:r>
              <a:rPr lang="en-US" dirty="0" smtClean="0"/>
              <a:t>Symptoms </a:t>
            </a:r>
            <a:r>
              <a:rPr lang="en-US" dirty="0"/>
              <a:t>last </a:t>
            </a:r>
            <a:r>
              <a:rPr lang="en-US" dirty="0">
                <a:solidFill>
                  <a:srgbClr val="FF0000"/>
                </a:solidFill>
              </a:rPr>
              <a:t>&lt;24 hours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Initial treatment is </a:t>
            </a:r>
            <a:r>
              <a:rPr lang="en-US" dirty="0">
                <a:solidFill>
                  <a:srgbClr val="FF0000"/>
                </a:solidFill>
              </a:rPr>
              <a:t>modifying risk factors, starting aspirin/ statin and improving BP control</a:t>
            </a:r>
            <a:r>
              <a:rPr lang="en-US" dirty="0"/>
              <a:t>.</a:t>
            </a:r>
          </a:p>
          <a:p>
            <a:r>
              <a:rPr lang="en-US" b="1" u="sng" dirty="0">
                <a:solidFill>
                  <a:srgbClr val="7030A0"/>
                </a:solidFill>
              </a:rPr>
              <a:t>Amaurosis fugax</a:t>
            </a:r>
            <a:r>
              <a:rPr lang="en-US" dirty="0"/>
              <a:t>: Painless, rapid, transient, monocular vision loss (</a:t>
            </a:r>
            <a:r>
              <a:rPr lang="en-US" dirty="0">
                <a:solidFill>
                  <a:srgbClr val="FF0000"/>
                </a:solidFill>
              </a:rPr>
              <a:t>curtain descending over the visual field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suspect retinal ischemia due to atherosclerotic emboli from ipsilateral carotid artery  Carotid duplex is indicated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8" y="2224216"/>
            <a:ext cx="2617236" cy="28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35052-492B-4B3D-BE9A-42C6D229B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1095375"/>
            <a:ext cx="7267575" cy="4552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0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1B1B-9BE9-4726-88A1-4B7A16A2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76300"/>
          </a:xfrm>
        </p:spPr>
        <p:txBody>
          <a:bodyPr/>
          <a:lstStyle/>
          <a:p>
            <a:r>
              <a:rPr lang="en-US" dirty="0"/>
              <a:t>Contd..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7C1D2-063C-4391-818A-BD2C20FB8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28800"/>
            <a:ext cx="9872871" cy="4267200"/>
          </a:xfrm>
        </p:spPr>
        <p:txBody>
          <a:bodyPr/>
          <a:lstStyle/>
          <a:p>
            <a:r>
              <a:rPr lang="en-US" u="sng" dirty="0"/>
              <a:t>Autopsy: </a:t>
            </a:r>
            <a:r>
              <a:rPr lang="en-US" b="1" dirty="0">
                <a:solidFill>
                  <a:srgbClr val="FF0000"/>
                </a:solidFill>
              </a:rPr>
              <a:t>Eosinophilic intracytoplasmic inclusions (alpha synuclein) </a:t>
            </a:r>
            <a:r>
              <a:rPr lang="en-US" dirty="0"/>
              <a:t>in neurons of substantia </a:t>
            </a:r>
            <a:r>
              <a:rPr lang="en-US" dirty="0" err="1"/>
              <a:t>nigra</a:t>
            </a:r>
            <a:r>
              <a:rPr lang="en-US" dirty="0"/>
              <a:t> , locus coeruleus, dorsal raphe, substantia </a:t>
            </a:r>
            <a:r>
              <a:rPr lang="en-US" dirty="0" err="1"/>
              <a:t>innominata</a:t>
            </a:r>
            <a:endParaRPr lang="en-US" dirty="0"/>
          </a:p>
          <a:p>
            <a:r>
              <a:rPr lang="en-US" u="sng" dirty="0"/>
              <a:t>Treatment: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Parkinsonism: Carbidopa-levodopa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Dementia: acetylcholinesterase inhibitors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Psychotic features: low dose second generation antipsychotic (avoid first generation due to severe neuroleptic sensitivity)</a:t>
            </a:r>
          </a:p>
          <a:p>
            <a:pPr marL="4572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Note: </a:t>
            </a:r>
            <a:r>
              <a:rPr lang="en-US" b="1" dirty="0">
                <a:solidFill>
                  <a:srgbClr val="7030A0"/>
                </a:solidFill>
              </a:rPr>
              <a:t>In patients with Parkinson’s disease with dementia, dementia appears much later in the course and also visual hallucinations are not that common unless they are on dopaminergic medications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0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5451C-8D24-40A0-8C98-04CAF0284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79" y="2182760"/>
            <a:ext cx="3389395" cy="2170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0668A-8DDB-41ED-9FE4-772FECB26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64" y="560438"/>
            <a:ext cx="6548284" cy="5771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222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2338-EB39-4FF4-9A33-42927682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Frontotemporal dementia (Pick disease)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0338D-4477-4C16-9194-3D66E23A1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Earlier onset </a:t>
            </a:r>
            <a:r>
              <a:rPr lang="en-US" dirty="0"/>
              <a:t>than AD (usually 50-60 years)</a:t>
            </a:r>
          </a:p>
          <a:p>
            <a:r>
              <a:rPr lang="en-US" dirty="0"/>
              <a:t>Early </a:t>
            </a:r>
            <a:r>
              <a:rPr lang="en-US" b="1" dirty="0">
                <a:solidFill>
                  <a:srgbClr val="FF0000"/>
                </a:solidFill>
              </a:rPr>
              <a:t>personality changes </a:t>
            </a:r>
            <a:r>
              <a:rPr lang="en-US" dirty="0"/>
              <a:t>(e.g. disinhibition, apathy, euphoria)</a:t>
            </a:r>
          </a:p>
          <a:p>
            <a:r>
              <a:rPr lang="en-US" dirty="0"/>
              <a:t>Compulsive behaviors (</a:t>
            </a:r>
            <a:r>
              <a:rPr lang="en-US" dirty="0" err="1"/>
              <a:t>e.g</a:t>
            </a:r>
            <a:r>
              <a:rPr lang="en-US" dirty="0"/>
              <a:t> peculiar eating habits)</a:t>
            </a:r>
          </a:p>
          <a:p>
            <a:r>
              <a:rPr lang="en-US" b="1" dirty="0">
                <a:solidFill>
                  <a:srgbClr val="FF0000"/>
                </a:solidFill>
              </a:rPr>
              <a:t>Hyperorality, frontotemporal atrophy </a:t>
            </a:r>
            <a:r>
              <a:rPr lang="en-US" dirty="0"/>
              <a:t>(neuroimaging)</a:t>
            </a:r>
          </a:p>
          <a:p>
            <a:r>
              <a:rPr lang="en-US" b="1" dirty="0">
                <a:solidFill>
                  <a:srgbClr val="7030A0"/>
                </a:solidFill>
              </a:rPr>
              <a:t>Behavioral changes precede memory impairment</a:t>
            </a:r>
            <a:r>
              <a:rPr lang="en-US" dirty="0"/>
              <a:t>.</a:t>
            </a:r>
          </a:p>
          <a:p>
            <a:r>
              <a:rPr lang="en-US" dirty="0"/>
              <a:t>25% have family history</a:t>
            </a:r>
          </a:p>
          <a:p>
            <a:r>
              <a:rPr lang="en-US" dirty="0"/>
              <a:t>MRI: Atrophy of frontal and temporal lobes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7EEE7-010C-4D78-9958-F31648B72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862" y="3028950"/>
            <a:ext cx="3343275" cy="278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6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7449B-88D7-45DB-9083-2E9F40D6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dementia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C6B8B-8B8A-4BD4-8024-77AF332F4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15-20% of dementia cases</a:t>
            </a:r>
          </a:p>
          <a:p>
            <a:r>
              <a:rPr lang="en-US" dirty="0"/>
              <a:t>Cognitive decline with focal neurological symptoms (</a:t>
            </a:r>
            <a:r>
              <a:rPr lang="en-US" b="1" dirty="0">
                <a:solidFill>
                  <a:srgbClr val="FF0000"/>
                </a:solidFill>
              </a:rPr>
              <a:t>stepwise decline</a:t>
            </a:r>
            <a:r>
              <a:rPr lang="en-US" dirty="0"/>
              <a:t>)</a:t>
            </a:r>
          </a:p>
          <a:p>
            <a:r>
              <a:rPr lang="en-US" dirty="0"/>
              <a:t>Deficits in </a:t>
            </a:r>
            <a:r>
              <a:rPr lang="en-US" b="1" dirty="0">
                <a:solidFill>
                  <a:srgbClr val="FF0000"/>
                </a:solidFill>
              </a:rPr>
              <a:t>executive function &gt; memory impairment</a:t>
            </a:r>
          </a:p>
          <a:p>
            <a:r>
              <a:rPr lang="en-US" dirty="0"/>
              <a:t>Brain imaging: </a:t>
            </a:r>
            <a:r>
              <a:rPr lang="en-US" b="1" dirty="0">
                <a:solidFill>
                  <a:srgbClr val="FF0000"/>
                </a:solidFill>
              </a:rPr>
              <a:t>Multiple small cortical (large artery) and subcortical infarcts (small artery)</a:t>
            </a:r>
          </a:p>
          <a:p>
            <a:r>
              <a:rPr lang="en-US" dirty="0"/>
              <a:t>Risk factors: Older age, Male sex, Black race, smoking, HTN, diabetes, vasculitis.</a:t>
            </a:r>
          </a:p>
          <a:p>
            <a:r>
              <a:rPr lang="en-US" dirty="0"/>
              <a:t>Treatment is directed towards modifying the risk factors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3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41356E-DAD0-40FB-AB81-DA7DF7657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75" y="1257300"/>
            <a:ext cx="5514975" cy="3867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70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9569-B6EA-4652-88DD-9FE9C1D2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paresis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0C74-7EAD-4ECC-990C-8757809F7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3019425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Form of </a:t>
            </a:r>
            <a:r>
              <a:rPr lang="en-US" sz="2800" b="1" dirty="0">
                <a:solidFill>
                  <a:srgbClr val="FF0000"/>
                </a:solidFill>
              </a:rPr>
              <a:t>tertiary neurosyphilis</a:t>
            </a:r>
          </a:p>
          <a:p>
            <a:r>
              <a:rPr lang="en-US" sz="2800" dirty="0"/>
              <a:t>15-20% of late syphilis</a:t>
            </a:r>
          </a:p>
          <a:p>
            <a:r>
              <a:rPr lang="en-US" sz="2800" dirty="0"/>
              <a:t>C/F: Decreased concentration, memory loss, personality changes, dysarthria, tremors of fingers and lips, irritability, mild headaches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RPR may be non reactive but FTA-ABS will confirm the test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5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E0C7-5CAB-4078-A6D0-53E00032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Pressure hydrocephalus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4124-EDB2-4595-8775-403617AA1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95476"/>
            <a:ext cx="9872871" cy="36576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Triad of gait disturbance (magnetic gait/ gait apraxia, slow shuffling), dementia and urinary incontinence (but fecal incontinence can happen in advanced cases</a:t>
            </a:r>
            <a:r>
              <a:rPr lang="en-US" dirty="0"/>
              <a:t>)</a:t>
            </a:r>
          </a:p>
          <a:p>
            <a:r>
              <a:rPr lang="en-US" dirty="0"/>
              <a:t>Symptoms arise due to distortion of brain matter adjacent to the ventricles.</a:t>
            </a:r>
          </a:p>
          <a:p>
            <a:r>
              <a:rPr lang="en-US" dirty="0"/>
              <a:t>CT or MRI shows dilated ventricles</a:t>
            </a:r>
          </a:p>
          <a:p>
            <a:r>
              <a:rPr lang="en-US" dirty="0"/>
              <a:t>CSF opening pressure is normal</a:t>
            </a:r>
          </a:p>
          <a:p>
            <a:r>
              <a:rPr lang="en-US" dirty="0"/>
              <a:t>If repeated spinal taps leads to improvement, then </a:t>
            </a:r>
            <a:r>
              <a:rPr lang="en-US" b="1" dirty="0">
                <a:solidFill>
                  <a:srgbClr val="FF0000"/>
                </a:solidFill>
              </a:rPr>
              <a:t>VP shunt </a:t>
            </a:r>
            <a:r>
              <a:rPr lang="en-US" dirty="0"/>
              <a:t>can be considered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C41CDD-2AF3-46A8-9B91-C210D608F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25" y="828675"/>
            <a:ext cx="8096249" cy="464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1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69D7-1683-4949-B46D-18A807D3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962025"/>
          </a:xfrm>
        </p:spPr>
        <p:txBody>
          <a:bodyPr/>
          <a:lstStyle/>
          <a:p>
            <a:r>
              <a:rPr lang="en-US" dirty="0"/>
              <a:t>Prion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E78A3-6C9F-4FDB-AB8C-FB9CEE4AA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85950"/>
            <a:ext cx="9872871" cy="4210050"/>
          </a:xfrm>
        </p:spPr>
        <p:txBody>
          <a:bodyPr>
            <a:normAutofit/>
          </a:bodyPr>
          <a:lstStyle/>
          <a:p>
            <a:r>
              <a:rPr lang="en-US" dirty="0"/>
              <a:t>Behavioral changes</a:t>
            </a:r>
          </a:p>
          <a:p>
            <a:r>
              <a:rPr lang="en-US" b="1" dirty="0">
                <a:solidFill>
                  <a:srgbClr val="FF0000"/>
                </a:solidFill>
              </a:rPr>
              <a:t>Rapid</a:t>
            </a:r>
            <a:r>
              <a:rPr lang="en-US" dirty="0"/>
              <a:t> progression</a:t>
            </a:r>
          </a:p>
          <a:p>
            <a:r>
              <a:rPr lang="en-US" dirty="0"/>
              <a:t>Myoclonus and seizures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AC7A4E-7586-4A01-A8CC-FC151FB0B792}"/>
              </a:ext>
            </a:extLst>
          </p:cNvPr>
          <p:cNvSpPr/>
          <p:nvPr/>
        </p:nvSpPr>
        <p:spPr>
          <a:xfrm>
            <a:off x="1428750" y="3429000"/>
            <a:ext cx="9220200" cy="2409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/>
              <a:t>P</a:t>
            </a:r>
            <a:r>
              <a:rPr lang="en-US" sz="2000" u="sng" dirty="0"/>
              <a:t>robable diagnosis: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 Rapidly progressive dementia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2 out of 4 clinical features (myoclonus, akinetic mutism, cerebellar or visual disturbance, pyramidal/ extrapyramidal dysfunction-hypokinesia)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Periodic sharp wave </a:t>
            </a:r>
            <a:r>
              <a:rPr lang="en-US" sz="2000" dirty="0"/>
              <a:t>complexes on EEG and/or </a:t>
            </a:r>
            <a:r>
              <a:rPr lang="en-US" sz="2000" b="1" dirty="0">
                <a:solidFill>
                  <a:srgbClr val="FF0000"/>
                </a:solidFill>
              </a:rPr>
              <a:t>Positive 14-3-3 CSF assay</a:t>
            </a:r>
          </a:p>
          <a:p>
            <a:r>
              <a:rPr lang="en-US" sz="2000" u="sng" dirty="0"/>
              <a:t>Definitive diagnosis </a:t>
            </a:r>
            <a:r>
              <a:rPr lang="en-US" sz="2000" dirty="0"/>
              <a:t>: Above features + </a:t>
            </a:r>
            <a:r>
              <a:rPr lang="en-US" sz="2000" b="1" dirty="0">
                <a:solidFill>
                  <a:srgbClr val="FF0000"/>
                </a:solidFill>
              </a:rPr>
              <a:t>brain biopsy (gold standard) or demonstrated PRNP gene mutation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8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5D45-0F59-4D16-9AA9-B4FFEF12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D5FBA0F-E47D-40EF-9BFA-E619A5B304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422939"/>
              </p:ext>
            </p:extLst>
          </p:nvPr>
        </p:nvGraphicFramePr>
        <p:xfrm>
          <a:off x="2922416" y="2323071"/>
          <a:ext cx="7731126" cy="4306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3002">
                  <a:extLst>
                    <a:ext uri="{9D8B030D-6E8A-4147-A177-3AD203B41FA5}">
                      <a16:colId xmlns:a16="http://schemas.microsoft.com/office/drawing/2014/main" val="266017030"/>
                    </a:ext>
                  </a:extLst>
                </a:gridCol>
                <a:gridCol w="5298124">
                  <a:extLst>
                    <a:ext uri="{9D8B030D-6E8A-4147-A177-3AD203B41FA5}">
                      <a16:colId xmlns:a16="http://schemas.microsoft.com/office/drawing/2014/main" val="4021224901"/>
                    </a:ext>
                  </a:extLst>
                </a:gridCol>
              </a:tblGrid>
              <a:tr h="1468532">
                <a:tc>
                  <a:txBody>
                    <a:bodyPr/>
                    <a:lstStyle/>
                    <a:p>
                      <a:r>
                        <a:rPr lang="en-US" dirty="0"/>
                        <a:t>ACA 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 Personality/cognitive defects</a:t>
                      </a:r>
                    </a:p>
                    <a:p>
                      <a:r>
                        <a:rPr lang="en-US" dirty="0"/>
                        <a:t>2. Urinary incontinence</a:t>
                      </a:r>
                    </a:p>
                    <a:p>
                      <a:r>
                        <a:rPr lang="en-US" dirty="0"/>
                        <a:t>3. C/L somatosensory and motor deficit(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Legs&gt; Arm weakness</a:t>
                      </a:r>
                      <a:r>
                        <a:rPr lang="en-US" dirty="0"/>
                        <a:t>)</a:t>
                      </a:r>
                    </a:p>
                    <a:p>
                      <a:r>
                        <a:rPr lang="en-US" dirty="0"/>
                        <a:t>4. Abulia (lack of initiative)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93261"/>
                  </a:ext>
                </a:extLst>
              </a:tr>
              <a:tr h="1685079">
                <a:tc>
                  <a:txBody>
                    <a:bodyPr/>
                    <a:lstStyle/>
                    <a:p>
                      <a:r>
                        <a:rPr lang="en-US" dirty="0"/>
                        <a:t>MCA 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C/l weakness, sensory loss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C/L Homonymous hemianopsia-’eyes look towards the side of the lesion’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Aphasia if dominant side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Hemineglect if non-dominant 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049524"/>
                  </a:ext>
                </a:extLst>
              </a:tr>
              <a:tr h="1152948">
                <a:tc>
                  <a:txBody>
                    <a:bodyPr/>
                    <a:lstStyle/>
                    <a:p>
                      <a:r>
                        <a:rPr lang="en-US" dirty="0"/>
                        <a:t>Vertebrobasilar system 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Alternate symptoms </a:t>
                      </a:r>
                      <a:r>
                        <a:rPr lang="en-US" dirty="0"/>
                        <a:t>(Ipsilateral cranial nerve and contralateral limb weakness/ </a:t>
                      </a:r>
                      <a:r>
                        <a:rPr lang="en-US" dirty="0" smtClean="0"/>
                        <a:t>numbness)</a:t>
                      </a:r>
                      <a:endParaRPr lang="en-US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Limb ataxia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436029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1" y="2219677"/>
            <a:ext cx="2600325" cy="1602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81" y="3912973"/>
            <a:ext cx="2600325" cy="15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DE64-AB24-46B8-B158-73DD5898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09600"/>
            <a:ext cx="9799320" cy="952500"/>
          </a:xfrm>
        </p:spPr>
        <p:txBody>
          <a:bodyPr/>
          <a:lstStyle/>
          <a:p>
            <a:r>
              <a:rPr lang="en-US" dirty="0"/>
              <a:t>Contd..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07FBF-AD0D-46CD-81D2-D6BFA3090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6" y="1562100"/>
            <a:ext cx="10015746" cy="4533900"/>
          </a:xfrm>
        </p:spPr>
        <p:txBody>
          <a:bodyPr/>
          <a:lstStyle/>
          <a:p>
            <a:r>
              <a:rPr lang="en-US" dirty="0"/>
              <a:t>Key features: Long incubation period, characteristic </a:t>
            </a:r>
            <a:r>
              <a:rPr lang="en-US" b="1" dirty="0">
                <a:solidFill>
                  <a:srgbClr val="FF0000"/>
                </a:solidFill>
              </a:rPr>
              <a:t>spongiform changes </a:t>
            </a:r>
            <a:r>
              <a:rPr lang="en-US" dirty="0"/>
              <a:t>and lack of inflammatory response</a:t>
            </a:r>
          </a:p>
          <a:p>
            <a:r>
              <a:rPr lang="en-US" dirty="0"/>
              <a:t>Most cases are </a:t>
            </a:r>
            <a:r>
              <a:rPr lang="en-US" b="1" dirty="0">
                <a:solidFill>
                  <a:srgbClr val="FF0000"/>
                </a:solidFill>
              </a:rPr>
              <a:t>sporadic (85%) and remainder (hereditary or iatrogenic due to contaminated transplants or surgical instruments</a:t>
            </a:r>
            <a:r>
              <a:rPr lang="en-US" dirty="0"/>
              <a:t>)</a:t>
            </a:r>
          </a:p>
          <a:p>
            <a:r>
              <a:rPr lang="en-US" dirty="0"/>
              <a:t>Most patients die </a:t>
            </a:r>
            <a:r>
              <a:rPr lang="en-US" b="1" dirty="0">
                <a:solidFill>
                  <a:srgbClr val="7030A0"/>
                </a:solidFill>
              </a:rPr>
              <a:t>within 1 year </a:t>
            </a:r>
            <a:r>
              <a:rPr lang="en-US" dirty="0"/>
              <a:t>of onset of symptoms.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4202E-DDEA-4976-8122-479472454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5" y="3590925"/>
            <a:ext cx="3919537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27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920D-98C9-4F80-B42A-ED77C800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Depression related cognitive impairment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17C57-685D-44F9-9537-4DE49CF5D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Features of major depression (anhedonia, poor appetite, fatigue, difficulty to focus, feeling of worthlessness) + memory impairment</a:t>
            </a:r>
          </a:p>
          <a:p>
            <a:r>
              <a:rPr lang="en-US" b="1" dirty="0">
                <a:solidFill>
                  <a:srgbClr val="FF0000"/>
                </a:solidFill>
              </a:rPr>
              <a:t>Pseudodementia</a:t>
            </a:r>
          </a:p>
          <a:p>
            <a:r>
              <a:rPr lang="en-US" dirty="0"/>
              <a:t>On cognitive testing: </a:t>
            </a:r>
            <a:r>
              <a:rPr lang="en-US" b="1" dirty="0">
                <a:solidFill>
                  <a:srgbClr val="7030A0"/>
                </a:solidFill>
              </a:rPr>
              <a:t>Deficits in attention, concentration, memory and executive function</a:t>
            </a:r>
          </a:p>
          <a:p>
            <a:r>
              <a:rPr lang="en-US" b="1" dirty="0">
                <a:solidFill>
                  <a:srgbClr val="7030A0"/>
                </a:solidFill>
              </a:rPr>
              <a:t>Poor effort/ difficulty completing the test</a:t>
            </a:r>
          </a:p>
          <a:p>
            <a:r>
              <a:rPr lang="en-US" b="1" dirty="0">
                <a:solidFill>
                  <a:srgbClr val="FF0000"/>
                </a:solidFill>
              </a:rPr>
              <a:t>Patients are more concerned </a:t>
            </a:r>
            <a:r>
              <a:rPr lang="en-US" dirty="0"/>
              <a:t>about their memory problems unlike other dementias where patients are brought by family members for clinical attention.</a:t>
            </a:r>
          </a:p>
          <a:p>
            <a:r>
              <a:rPr lang="en-US" dirty="0"/>
              <a:t>Treatment: Underlying depression management (</a:t>
            </a:r>
            <a:r>
              <a:rPr lang="en-US" dirty="0" err="1"/>
              <a:t>e.g</a:t>
            </a:r>
            <a:r>
              <a:rPr lang="en-US" dirty="0"/>
              <a:t>: SSRIs and psychotherapy)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B9217-F0C4-443A-AA77-BA61BF0C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Korsakoff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52F1-E081-49F1-89CD-A918293A7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onset severe memory impairment seen in </a:t>
            </a:r>
            <a:r>
              <a:rPr lang="en-US" b="1" dirty="0">
                <a:solidFill>
                  <a:srgbClr val="FF0000"/>
                </a:solidFill>
              </a:rPr>
              <a:t>Thiamine deficiency</a:t>
            </a:r>
          </a:p>
          <a:p>
            <a:r>
              <a:rPr lang="en-US" dirty="0"/>
              <a:t>Common is </a:t>
            </a:r>
            <a:r>
              <a:rPr lang="en-US" b="1" dirty="0">
                <a:solidFill>
                  <a:srgbClr val="FF0000"/>
                </a:solidFill>
              </a:rPr>
              <a:t>alcoholics</a:t>
            </a:r>
          </a:p>
          <a:p>
            <a:r>
              <a:rPr lang="en-US" dirty="0"/>
              <a:t>Can occur concurrently with or following the </a:t>
            </a:r>
            <a:r>
              <a:rPr lang="en-US" b="1" dirty="0">
                <a:solidFill>
                  <a:srgbClr val="FF0000"/>
                </a:solidFill>
              </a:rPr>
              <a:t>Wernicke encephalopathy (ocular disturbances, alteration of consciousness and ataxia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13659-12E7-40D3-A506-0A9D210A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41" y="3667125"/>
            <a:ext cx="3612484" cy="2287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49832" y="2247254"/>
            <a:ext cx="8082365" cy="1836549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Spinal cord disorders and trauma</a:t>
            </a:r>
            <a:endParaRPr 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60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CD99-171D-4D84-BCD5-B723859C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cord disorders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DAE81C-B736-475C-9180-6C03F3446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2250" y="1965960"/>
            <a:ext cx="6496049" cy="4130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3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B94F2-B583-4464-8F61-1FB862AF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cord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44334-A0A4-4880-9E0E-31FC332C2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Usually after injury to anterior spinal artery (</a:t>
            </a:r>
            <a:r>
              <a:rPr lang="en-US" dirty="0" err="1"/>
              <a:t>e.g</a:t>
            </a:r>
            <a:r>
              <a:rPr lang="en-US" dirty="0"/>
              <a:t>: </a:t>
            </a:r>
            <a:r>
              <a:rPr lang="en-US" dirty="0">
                <a:solidFill>
                  <a:srgbClr val="7030A0"/>
                </a:solidFill>
              </a:rPr>
              <a:t>disc retropulsion, fragments of bone from vertebral burst fracture</a:t>
            </a:r>
            <a:r>
              <a:rPr lang="en-US" dirty="0"/>
              <a:t>) affecting </a:t>
            </a:r>
            <a:r>
              <a:rPr lang="en-US" b="1" dirty="0">
                <a:solidFill>
                  <a:srgbClr val="FF0000"/>
                </a:solidFill>
              </a:rPr>
              <a:t>anterior 2/3 </a:t>
            </a:r>
            <a:r>
              <a:rPr lang="en-US" b="1" dirty="0" err="1">
                <a:solidFill>
                  <a:srgbClr val="FF0000"/>
                </a:solidFill>
              </a:rPr>
              <a:t>rds</a:t>
            </a:r>
            <a:r>
              <a:rPr lang="en-US" b="1" dirty="0">
                <a:solidFill>
                  <a:srgbClr val="FF0000"/>
                </a:solidFill>
              </a:rPr>
              <a:t> of spinal cord</a:t>
            </a:r>
            <a:r>
              <a:rPr lang="en-US" dirty="0"/>
              <a:t>.</a:t>
            </a:r>
          </a:p>
          <a:p>
            <a:r>
              <a:rPr lang="en-US" dirty="0"/>
              <a:t>C/F: 1) </a:t>
            </a:r>
            <a:r>
              <a:rPr lang="en-US" dirty="0">
                <a:solidFill>
                  <a:srgbClr val="7030A0"/>
                </a:solidFill>
              </a:rPr>
              <a:t>Bilateral hemiparesis </a:t>
            </a:r>
            <a:r>
              <a:rPr lang="en-US" dirty="0"/>
              <a:t>(Lateral corticospinal tract, </a:t>
            </a:r>
            <a:r>
              <a:rPr lang="en-US" b="1" dirty="0">
                <a:solidFill>
                  <a:srgbClr val="FF0000"/>
                </a:solidFill>
              </a:rPr>
              <a:t>at the level </a:t>
            </a:r>
            <a:r>
              <a:rPr lang="en-US" dirty="0"/>
              <a:t>of cord injury and below)</a:t>
            </a:r>
          </a:p>
          <a:p>
            <a:pPr marL="45720" indent="0">
              <a:buNone/>
            </a:pPr>
            <a:r>
              <a:rPr lang="en-US" dirty="0"/>
              <a:t>2) </a:t>
            </a:r>
            <a:r>
              <a:rPr lang="en-US" dirty="0">
                <a:solidFill>
                  <a:srgbClr val="7030A0"/>
                </a:solidFill>
              </a:rPr>
              <a:t>Diminished </a:t>
            </a:r>
            <a:r>
              <a:rPr lang="en-US" dirty="0" err="1">
                <a:solidFill>
                  <a:srgbClr val="7030A0"/>
                </a:solidFill>
              </a:rPr>
              <a:t>b/l</a:t>
            </a:r>
            <a:r>
              <a:rPr lang="en-US" dirty="0">
                <a:solidFill>
                  <a:srgbClr val="7030A0"/>
                </a:solidFill>
              </a:rPr>
              <a:t> pain and temperature sensation </a:t>
            </a:r>
            <a:r>
              <a:rPr lang="en-US" dirty="0"/>
              <a:t>(lateral spinothalamic tract, </a:t>
            </a:r>
            <a:r>
              <a:rPr lang="en-US" b="1" dirty="0">
                <a:solidFill>
                  <a:srgbClr val="FF0000"/>
                </a:solidFill>
              </a:rPr>
              <a:t>1-2 levels below the cord injury because LST decussates 1-2 levels before the corresponding level</a:t>
            </a:r>
          </a:p>
          <a:p>
            <a:pPr marL="45720" indent="0">
              <a:buNone/>
            </a:pPr>
            <a:r>
              <a:rPr lang="en-US" dirty="0"/>
              <a:t>3) </a:t>
            </a:r>
            <a:r>
              <a:rPr lang="en-US" dirty="0">
                <a:solidFill>
                  <a:srgbClr val="7030A0"/>
                </a:solidFill>
              </a:rPr>
              <a:t>Intact </a:t>
            </a:r>
            <a:r>
              <a:rPr lang="en-US" dirty="0" err="1">
                <a:solidFill>
                  <a:srgbClr val="7030A0"/>
                </a:solidFill>
              </a:rPr>
              <a:t>b/l</a:t>
            </a:r>
            <a:r>
              <a:rPr lang="en-US" dirty="0">
                <a:solidFill>
                  <a:srgbClr val="7030A0"/>
                </a:solidFill>
              </a:rPr>
              <a:t> proprioception and vibration, light touch </a:t>
            </a:r>
            <a:r>
              <a:rPr lang="en-US" dirty="0"/>
              <a:t>(dorsal columns are supplied by posterior spinal arteries which are bilateral and reinforced by radicular segmental branches)</a:t>
            </a:r>
          </a:p>
          <a:p>
            <a:pPr marL="4572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8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32A12-E366-4BE4-B1DC-8CAA1CAC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1133475"/>
            <a:ext cx="6762750" cy="4591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9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00145-F12A-4102-BF14-046699F3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cord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A54B5-FB9E-4F1D-9CD3-FD4308643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Decreased sensation and motor functions in the arms with relative sparing of the legs after forced hyperextension (fall, whiplash)</a:t>
            </a:r>
          </a:p>
          <a:p>
            <a:r>
              <a:rPr lang="en-US" dirty="0"/>
              <a:t>Can be associated with bladder dysfunction</a:t>
            </a:r>
          </a:p>
          <a:p>
            <a:r>
              <a:rPr lang="en-US" dirty="0"/>
              <a:t>Seen in elderly with underlying cervical </a:t>
            </a:r>
            <a:r>
              <a:rPr lang="en-US" dirty="0" err="1"/>
              <a:t>spondylotic</a:t>
            </a:r>
            <a:r>
              <a:rPr lang="en-US" dirty="0"/>
              <a:t> myelopathy</a:t>
            </a:r>
          </a:p>
          <a:p>
            <a:r>
              <a:rPr lang="en-US" dirty="0"/>
              <a:t>Damages the central portion of corticospinal tract and decussating fibers of lateral spinothalamic tract</a:t>
            </a:r>
          </a:p>
          <a:p>
            <a:r>
              <a:rPr lang="en-US" dirty="0"/>
              <a:t>UE has more weakness than lower (arm fibers are closer to the center)</a:t>
            </a:r>
          </a:p>
          <a:p>
            <a:r>
              <a:rPr lang="en-US" dirty="0"/>
              <a:t>Dissociative anesthesia (selective loss of pain and temperature sensation in arms- cape like distribution)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0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0CEB-CC36-4AA6-9880-04862396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Contd..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6760-87E2-42FD-A295-B4B0925F9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Syringomyelia: </a:t>
            </a:r>
            <a:r>
              <a:rPr lang="en-US" dirty="0"/>
              <a:t>Fluid filled cavity in the cord that represents dilatation of central canal or a </a:t>
            </a:r>
            <a:r>
              <a:rPr lang="en-US" dirty="0" err="1"/>
              <a:t>separa</a:t>
            </a:r>
            <a:r>
              <a:rPr lang="en-US" b="1" dirty="0" err="1">
                <a:solidFill>
                  <a:srgbClr val="FF0000"/>
                </a:solidFill>
              </a:rPr>
              <a:t>Cervical</a:t>
            </a:r>
            <a:r>
              <a:rPr lang="en-US" b="1" dirty="0">
                <a:solidFill>
                  <a:srgbClr val="FF0000"/>
                </a:solidFill>
              </a:rPr>
              <a:t> or thoracic </a:t>
            </a:r>
            <a:r>
              <a:rPr lang="en-US" dirty="0" err="1"/>
              <a:t>te</a:t>
            </a:r>
            <a:r>
              <a:rPr lang="en-US" dirty="0"/>
              <a:t> cavity within the spinal parenchyma</a:t>
            </a:r>
          </a:p>
          <a:p>
            <a:r>
              <a:rPr lang="en-US" dirty="0"/>
              <a:t>but may involve brainstem (</a:t>
            </a:r>
            <a:r>
              <a:rPr lang="en-US" dirty="0" err="1"/>
              <a:t>Syringobulbia</a:t>
            </a:r>
            <a:r>
              <a:rPr lang="en-US" dirty="0"/>
              <a:t>)</a:t>
            </a:r>
          </a:p>
          <a:p>
            <a:r>
              <a:rPr lang="en-US" dirty="0"/>
              <a:t>Commonly associated with </a:t>
            </a:r>
            <a:r>
              <a:rPr lang="en-US" b="1" dirty="0">
                <a:solidFill>
                  <a:srgbClr val="FF0000"/>
                </a:solidFill>
              </a:rPr>
              <a:t>Arnold Chiari malformation type 1 </a:t>
            </a:r>
            <a:r>
              <a:rPr lang="en-US" dirty="0"/>
              <a:t>but can also be due to inflammation, tumor, infection or trauma</a:t>
            </a:r>
          </a:p>
          <a:p>
            <a:r>
              <a:rPr lang="en-US" dirty="0"/>
              <a:t>As the cavity enlarges</a:t>
            </a:r>
            <a:r>
              <a:rPr lang="en-US" dirty="0">
                <a:sym typeface="Wingdings" panose="05000000000000000000" pitchFamily="2" charset="2"/>
              </a:rPr>
              <a:t> interruption of anterior gray matter LMN signs of UE (areflexic weakness)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52978A-25C8-4C71-8F11-B815FF346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64368"/>
            <a:ext cx="9143999" cy="5622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5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8520-D125-408C-A79D-EF944B06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Cont..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1A6078-8BFD-4179-9CAD-37ABA7597E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760659"/>
              </p:ext>
            </p:extLst>
          </p:nvPr>
        </p:nvGraphicFramePr>
        <p:xfrm>
          <a:off x="2933700" y="2339546"/>
          <a:ext cx="877094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6300">
                  <a:extLst>
                    <a:ext uri="{9D8B030D-6E8A-4147-A177-3AD203B41FA5}">
                      <a16:colId xmlns:a16="http://schemas.microsoft.com/office/drawing/2014/main" val="2324524855"/>
                    </a:ext>
                  </a:extLst>
                </a:gridCol>
                <a:gridCol w="5354640">
                  <a:extLst>
                    <a:ext uri="{9D8B030D-6E8A-4147-A177-3AD203B41FA5}">
                      <a16:colId xmlns:a16="http://schemas.microsoft.com/office/drawing/2014/main" val="652981223"/>
                    </a:ext>
                  </a:extLst>
                </a:gridCol>
              </a:tblGrid>
              <a:tr h="1460054">
                <a:tc>
                  <a:txBody>
                    <a:bodyPr/>
                    <a:lstStyle/>
                    <a:p>
                      <a:r>
                        <a:rPr lang="en-US" dirty="0"/>
                        <a:t>PCA stroke</a:t>
                      </a:r>
                    </a:p>
                  </a:txBody>
                  <a:tcPr marL="103739" marR="1037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Homonymous hemianopia, alexia without agraphia (dominant hemisphere), visual hallucinations (calcarine cortex), sensory symptoms (thalamus), third nerve palsy, c/l motor deficits (cerebral peduncle, midbrain)</a:t>
                      </a:r>
                    </a:p>
                  </a:txBody>
                  <a:tcPr marL="103739" marR="103739"/>
                </a:tc>
                <a:extLst>
                  <a:ext uri="{0D108BD9-81ED-4DB2-BD59-A6C34878D82A}">
                    <a16:rowId xmlns:a16="http://schemas.microsoft.com/office/drawing/2014/main" val="3218234595"/>
                  </a:ext>
                </a:extLst>
              </a:tr>
              <a:tr h="854778">
                <a:tc>
                  <a:txBody>
                    <a:bodyPr/>
                    <a:lstStyle/>
                    <a:p>
                      <a:r>
                        <a:rPr lang="en-US" dirty="0"/>
                        <a:t>ICA occlusion</a:t>
                      </a:r>
                    </a:p>
                  </a:txBody>
                  <a:tcPr marL="103739" marR="1037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Both ACA and MCA involvement (C/L dense hemiplegia with C/L visual, sensory, language or spatial impairments</a:t>
                      </a:r>
                    </a:p>
                  </a:txBody>
                  <a:tcPr marL="103739" marR="103739"/>
                </a:tc>
                <a:extLst>
                  <a:ext uri="{0D108BD9-81ED-4DB2-BD59-A6C34878D82A}">
                    <a16:rowId xmlns:a16="http://schemas.microsoft.com/office/drawing/2014/main" val="4866437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729" y="4840554"/>
            <a:ext cx="3050427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3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A9C15-055F-4BD7-87DD-0D48176D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cord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10FA3-5E96-4B81-8917-927DB389F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B/L loss of position and vibration often with weakness, </a:t>
            </a:r>
            <a:r>
              <a:rPr lang="en-US" dirty="0" err="1"/>
              <a:t>parasthesias</a:t>
            </a:r>
            <a:r>
              <a:rPr lang="en-US" dirty="0"/>
              <a:t> , urinary incontinence or retention</a:t>
            </a:r>
          </a:p>
          <a:p>
            <a:r>
              <a:rPr lang="en-US" dirty="0"/>
              <a:t>MC causes are </a:t>
            </a:r>
            <a:r>
              <a:rPr lang="en-US" dirty="0">
                <a:solidFill>
                  <a:srgbClr val="FF0000"/>
                </a:solidFill>
              </a:rPr>
              <a:t>MS and vascular disruption (</a:t>
            </a:r>
            <a:r>
              <a:rPr lang="en-US" dirty="0" err="1">
                <a:solidFill>
                  <a:srgbClr val="FF0000"/>
                </a:solidFill>
              </a:rPr>
              <a:t>e.g</a:t>
            </a:r>
            <a:r>
              <a:rPr lang="en-US" dirty="0">
                <a:solidFill>
                  <a:srgbClr val="FF0000"/>
                </a:solidFill>
              </a:rPr>
              <a:t> Vertebral artery dissection</a:t>
            </a:r>
            <a:r>
              <a:rPr lang="en-US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9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3D60BC-C275-4DB9-B8BF-8935DB100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885824"/>
            <a:ext cx="10191750" cy="5029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46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07119-55B4-4ED6-B663-F68950A7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Subacute combined degeneration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9EAC6-4AE5-4F8A-94F2-DA64B4AF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Subacute combined degeneration can occur in Vitamin B12 deficiency (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Impaired position and vibration + spastic muscle weakness</a:t>
            </a:r>
            <a:r>
              <a:rPr lang="en-US" dirty="0">
                <a:sym typeface="Wingdings" panose="05000000000000000000" pitchFamily="2" charset="2"/>
              </a:rPr>
              <a:t>) sensory ataxia</a:t>
            </a: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45E1D-2600-4DB2-9B63-34382F339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3076575"/>
            <a:ext cx="6381750" cy="3110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0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9293-7317-4CCF-A3E9-09B5CA85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Cord </a:t>
            </a:r>
            <a:r>
              <a:rPr lang="en-US" dirty="0" err="1"/>
              <a:t>hemisection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14FDC-08F0-4523-80E0-B9BDEB8E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75" y="2057400"/>
            <a:ext cx="9348996" cy="2834641"/>
          </a:xfrm>
        </p:spPr>
        <p:txBody>
          <a:bodyPr/>
          <a:lstStyle/>
          <a:p>
            <a:r>
              <a:rPr lang="en-US" dirty="0"/>
              <a:t>Mostly due to penetrating injury</a:t>
            </a:r>
          </a:p>
          <a:p>
            <a:r>
              <a:rPr lang="en-US" dirty="0"/>
              <a:t>Leads to </a:t>
            </a:r>
            <a:r>
              <a:rPr lang="en-US" b="1" dirty="0">
                <a:solidFill>
                  <a:srgbClr val="FF0000"/>
                </a:solidFill>
              </a:rPr>
              <a:t>Brown-Sequard syndrome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Ipsilateral: Weakness, spasticity, loss of position and vibration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Contralateral: Loss of pain and temperature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26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5430FA-939D-43E3-8A3F-87E0ABCBC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1209675"/>
            <a:ext cx="8220075" cy="4524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3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684E4-831B-4B96-A61F-DF27B554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Lumbar spinal stenosis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0353F-4A05-42C0-859E-23760F2B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Can cause low back and leg pain.</a:t>
            </a:r>
          </a:p>
          <a:p>
            <a:r>
              <a:rPr lang="en-US" dirty="0"/>
              <a:t>Narrowing spinal canal </a:t>
            </a:r>
            <a:r>
              <a:rPr lang="en-US" dirty="0">
                <a:sym typeface="Wingdings" panose="05000000000000000000" pitchFamily="2" charset="2"/>
              </a:rPr>
              <a:t> compression of spinal nerve roots (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neuropathic claudication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MC cause is degenerative joint disease (disc herniation and facet osteophytes impinge upon the spinal cord)</a:t>
            </a:r>
          </a:p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Flexion of spine causes widening of spinal canal (improvement of symptoms like sitting and uphill walking)</a:t>
            </a:r>
          </a:p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Extension causes narrowing of spinal canal (therefore exacerbation of symptoms, standing and downhill walking)</a:t>
            </a:r>
          </a:p>
          <a:p>
            <a:r>
              <a:rPr lang="en-US" dirty="0">
                <a:sym typeface="Wingdings" panose="05000000000000000000" pitchFamily="2" charset="2"/>
              </a:rPr>
              <a:t>Weakness, sensory loss, numbness/tingling and leg discomfort</a:t>
            </a:r>
          </a:p>
          <a:p>
            <a:r>
              <a:rPr lang="en-US" dirty="0">
                <a:sym typeface="Wingdings" panose="05000000000000000000" pitchFamily="2" charset="2"/>
              </a:rPr>
              <a:t>Neuro exam can be normal and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only 10% will have positive straight leg test</a:t>
            </a:r>
          </a:p>
          <a:p>
            <a:r>
              <a:rPr lang="en-US" dirty="0">
                <a:sym typeface="Wingdings" panose="05000000000000000000" pitchFamily="2" charset="2"/>
              </a:rPr>
              <a:t>MRI is the study of choice.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0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C59335-8F56-45AE-9A6B-3CE44CB3A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1295400"/>
            <a:ext cx="8477250" cy="4057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1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78D4-B5ED-4AE3-99B3-53444975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cord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D542-7020-4E68-B6EE-BCC10BB83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Causes:</a:t>
            </a:r>
            <a:r>
              <a:rPr lang="en-US" dirty="0"/>
              <a:t> Spinal injury (MVA), malignancy (lung, breast, prostate cancers, myeloma), infection (epidural abscess-IV drug abuser)</a:t>
            </a:r>
          </a:p>
          <a:p>
            <a:r>
              <a:rPr lang="en-US" dirty="0"/>
              <a:t>C/F: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Management: </a:t>
            </a:r>
            <a:r>
              <a:rPr lang="en-US" b="1" dirty="0">
                <a:solidFill>
                  <a:srgbClr val="FF0000"/>
                </a:solidFill>
              </a:rPr>
              <a:t>Emergency MRI, IV glucocorticoids, radiation oncology/neurosurgery consultation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BF6FF2-39E4-4222-A4C5-C2CE310A29AE}"/>
              </a:ext>
            </a:extLst>
          </p:cNvPr>
          <p:cNvSpPr/>
          <p:nvPr/>
        </p:nvSpPr>
        <p:spPr>
          <a:xfrm>
            <a:off x="1704975" y="3209925"/>
            <a:ext cx="9344025" cy="1952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Gradual worsening, severe local back pain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Pain worse in the </a:t>
            </a:r>
            <a:r>
              <a:rPr lang="en-US" b="1" dirty="0">
                <a:solidFill>
                  <a:srgbClr val="FF0000"/>
                </a:solidFill>
              </a:rPr>
              <a:t>recumbent position/ at night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/>
              <a:t>Early signs</a:t>
            </a:r>
            <a:r>
              <a:rPr lang="en-US" dirty="0"/>
              <a:t>: Symmetric LE weakness (Corticospinal tract), </a:t>
            </a:r>
            <a:r>
              <a:rPr lang="en-US" b="1" dirty="0">
                <a:solidFill>
                  <a:srgbClr val="FF0000"/>
                </a:solidFill>
              </a:rPr>
              <a:t>hypoactive/ absent DTRs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/>
              <a:t>Late signs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B/L Babinski reflex</a:t>
            </a:r>
            <a:r>
              <a:rPr lang="en-US" dirty="0"/>
              <a:t>, decreased rectal sphincter tone, urinary retention, flaccid bladder, bladder shock (autonomics in reticulospinal tract) paraparesis/paraplegia with increased DTRs, sensory loss (spinothalamic tract-sensory level is 2 spinal segments below the level of lesion)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23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CBB57-41E0-4382-8B97-AAE8DE740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4" y="876300"/>
            <a:ext cx="7000875" cy="4833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2BB7BF-CF77-45FA-99E2-F82D1F9B55DE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81049" y="1200150"/>
          <a:ext cx="10658476" cy="3857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9238">
                  <a:extLst>
                    <a:ext uri="{9D8B030D-6E8A-4147-A177-3AD203B41FA5}">
                      <a16:colId xmlns:a16="http://schemas.microsoft.com/office/drawing/2014/main" val="1864553817"/>
                    </a:ext>
                  </a:extLst>
                </a:gridCol>
                <a:gridCol w="5329238">
                  <a:extLst>
                    <a:ext uri="{9D8B030D-6E8A-4147-A177-3AD203B41FA5}">
                      <a16:colId xmlns:a16="http://schemas.microsoft.com/office/drawing/2014/main" val="1343267132"/>
                    </a:ext>
                  </a:extLst>
                </a:gridCol>
              </a:tblGrid>
              <a:tr h="1174481">
                <a:tc>
                  <a:txBody>
                    <a:bodyPr/>
                    <a:lstStyle/>
                    <a:p>
                      <a:r>
                        <a:rPr lang="en-US" dirty="0"/>
                        <a:t>Cauda equina syndrome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Conus medullaris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511883"/>
                  </a:ext>
                </a:extLst>
              </a:tr>
              <a:tr h="536629">
                <a:tc>
                  <a:txBody>
                    <a:bodyPr/>
                    <a:lstStyle/>
                    <a:p>
                      <a:r>
                        <a:rPr lang="en-US" dirty="0"/>
                        <a:t>Usually bilateral, severe radicular 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Sudden onset severe back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94518"/>
                  </a:ext>
                </a:extLst>
              </a:tr>
              <a:tr h="536629">
                <a:tc>
                  <a:txBody>
                    <a:bodyPr/>
                    <a:lstStyle/>
                    <a:p>
                      <a:r>
                        <a:rPr lang="en-US" dirty="0"/>
                        <a:t>Saddle hypo/anesthesia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Perianal hypo/anesthesia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28162"/>
                  </a:ext>
                </a:extLst>
              </a:tr>
              <a:tr h="53662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Asymmetric</a:t>
                      </a:r>
                      <a:r>
                        <a:rPr lang="en-US" dirty="0"/>
                        <a:t> motor weakness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Symmetric</a:t>
                      </a:r>
                      <a:r>
                        <a:rPr lang="en-US" dirty="0"/>
                        <a:t> motor weakness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61069"/>
                  </a:ext>
                </a:extLst>
              </a:tr>
              <a:tr h="53662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Hypo/areflexia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Hyperreflexia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477125"/>
                  </a:ext>
                </a:extLst>
              </a:tr>
              <a:tr h="53662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Late</a:t>
                      </a:r>
                      <a:r>
                        <a:rPr lang="en-US" dirty="0"/>
                        <a:t> onset bowel bladder dysfunction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Early onset</a:t>
                      </a:r>
                      <a:r>
                        <a:rPr lang="en-US" dirty="0"/>
                        <a:t> bowel bladder dysfunction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8252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279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58FE-6253-407A-8DE3-E6F36FF0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Lacunar infarcts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66C89-3FAA-43AA-B3E2-2A96E7499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275" y="2414236"/>
            <a:ext cx="9284043" cy="381356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-     Small </a:t>
            </a:r>
            <a:r>
              <a:rPr lang="en-US" dirty="0"/>
              <a:t>vessel infarcts affecting the deep cortical </a:t>
            </a:r>
            <a:r>
              <a:rPr lang="en-US" dirty="0" smtClean="0"/>
              <a:t>structures (&lt;1.5 cm)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Occlusion of </a:t>
            </a:r>
            <a:r>
              <a:rPr lang="en-US" dirty="0">
                <a:solidFill>
                  <a:srgbClr val="FF0000"/>
                </a:solidFill>
              </a:rPr>
              <a:t>single deep penetrating vessel </a:t>
            </a:r>
            <a:r>
              <a:rPr lang="en-US" dirty="0"/>
              <a:t>of a large cerebral artery</a:t>
            </a:r>
          </a:p>
          <a:p>
            <a:pPr>
              <a:buFontTx/>
              <a:buChar char="-"/>
            </a:pPr>
            <a:r>
              <a:rPr lang="en-US" dirty="0"/>
              <a:t>Some common presentations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Face</a:t>
            </a:r>
            <a:r>
              <a:rPr lang="en-US" dirty="0"/>
              <a:t>, arm and leg are equally involved </a:t>
            </a:r>
            <a:r>
              <a:rPr lang="en-US" dirty="0">
                <a:solidFill>
                  <a:srgbClr val="FF0000"/>
                </a:solidFill>
              </a:rPr>
              <a:t>without any cortical symptoms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u="sng" dirty="0"/>
              <a:t>Affected areas</a:t>
            </a:r>
            <a:r>
              <a:rPr lang="en-US" dirty="0"/>
              <a:t>: </a:t>
            </a:r>
            <a:r>
              <a:rPr lang="en-US" dirty="0">
                <a:solidFill>
                  <a:srgbClr val="7030A0"/>
                </a:solidFill>
              </a:rPr>
              <a:t>Basal ganglia, subcortical white matter</a:t>
            </a:r>
            <a:r>
              <a:rPr lang="en-US" dirty="0" smtClean="0">
                <a:solidFill>
                  <a:srgbClr val="7030A0"/>
                </a:solidFill>
              </a:rPr>
              <a:t>, Pons.</a:t>
            </a:r>
          </a:p>
          <a:p>
            <a:r>
              <a:rPr lang="en-US" u="sng" dirty="0"/>
              <a:t>Risk factors</a:t>
            </a:r>
            <a:r>
              <a:rPr lang="en-US" dirty="0"/>
              <a:t>: Hypertension, DM, smoking, advanced age, increased LDL</a:t>
            </a:r>
          </a:p>
          <a:p>
            <a:r>
              <a:rPr lang="en-US" u="sng" dirty="0"/>
              <a:t>Pathology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vessel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lipohyalinosis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6636" y="3377514"/>
            <a:ext cx="3034435" cy="1383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/>
              <a:t>Pure motor</a:t>
            </a:r>
          </a:p>
          <a:p>
            <a:pPr marL="342900" indent="-342900">
              <a:buAutoNum type="arabicPeriod"/>
            </a:pPr>
            <a:r>
              <a:rPr lang="en-US" dirty="0"/>
              <a:t>Pure sensory</a:t>
            </a:r>
          </a:p>
          <a:p>
            <a:pPr marL="342900" indent="-342900">
              <a:buAutoNum type="arabicPeriod"/>
            </a:pPr>
            <a:r>
              <a:rPr lang="en-US" dirty="0"/>
              <a:t>Sensorimotor</a:t>
            </a:r>
          </a:p>
          <a:p>
            <a:pPr marL="342900" indent="-342900">
              <a:buAutoNum type="arabicPeriod"/>
            </a:pPr>
            <a:r>
              <a:rPr lang="en-US" dirty="0"/>
              <a:t>Dysarthria clumsy hand</a:t>
            </a:r>
          </a:p>
          <a:p>
            <a:pPr marL="342900" indent="-342900">
              <a:buAutoNum type="arabicPeriod"/>
            </a:pPr>
            <a:r>
              <a:rPr lang="en-US" dirty="0"/>
              <a:t>Ataxic hemiparesis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61" y="2623365"/>
            <a:ext cx="19431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8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1A4D5-3543-4573-AE12-BE861539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066800"/>
            <a:ext cx="9028959" cy="4562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8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D141-9439-4552-9B92-DE250BAF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Subdural hematoma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B4423-B662-4369-A3FF-4FAA9F00B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Tearing of </a:t>
            </a:r>
            <a:r>
              <a:rPr lang="en-US" dirty="0">
                <a:solidFill>
                  <a:srgbClr val="FF0000"/>
                </a:solidFill>
              </a:rPr>
              <a:t>bridging veins </a:t>
            </a:r>
            <a:r>
              <a:rPr lang="en-US" dirty="0">
                <a:sym typeface="Wingdings" panose="05000000000000000000" pitchFamily="2" charset="2"/>
              </a:rPr>
              <a:t> slow bleed into subdural space</a:t>
            </a:r>
          </a:p>
          <a:p>
            <a:r>
              <a:rPr lang="en-US" dirty="0">
                <a:sym typeface="Wingdings" panose="05000000000000000000" pitchFamily="2" charset="2"/>
              </a:rPr>
              <a:t>Patients with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cerebral atrophy </a:t>
            </a:r>
            <a:r>
              <a:rPr lang="en-US" dirty="0">
                <a:sym typeface="Wingdings" panose="05000000000000000000" pitchFamily="2" charset="2"/>
              </a:rPr>
              <a:t>(elderly and alcoholics) are at high risk because the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bridging veins must traverse long distance  more susceptible to tears</a:t>
            </a:r>
          </a:p>
          <a:p>
            <a:r>
              <a:rPr lang="en-US" dirty="0">
                <a:sym typeface="Wingdings" panose="05000000000000000000" pitchFamily="2" charset="2"/>
              </a:rPr>
              <a:t>Anticoagulants increase the risk of bleeding</a:t>
            </a:r>
          </a:p>
          <a:p>
            <a:r>
              <a:rPr lang="en-US" dirty="0">
                <a:sym typeface="Wingdings" panose="05000000000000000000" pitchFamily="2" charset="2"/>
              </a:rPr>
              <a:t>C/F: gradual onset of symptoms (1-2 days after the initial injury), impaired consciousness, confusion and symptoms of intracranial hypertension (headaches, nausea , vomiting)</a:t>
            </a:r>
          </a:p>
          <a:p>
            <a:r>
              <a:rPr lang="en-US" dirty="0">
                <a:sym typeface="Wingdings" panose="05000000000000000000" pitchFamily="2" charset="2"/>
              </a:rPr>
              <a:t>CT brain: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Crescent shaped </a:t>
            </a:r>
            <a:r>
              <a:rPr lang="en-US" dirty="0" err="1">
                <a:sym typeface="Wingdings" panose="05000000000000000000" pitchFamily="2" charset="2"/>
              </a:rPr>
              <a:t>hyperdensity</a:t>
            </a:r>
            <a:r>
              <a:rPr lang="en-US" dirty="0">
                <a:sym typeface="Wingdings" panose="05000000000000000000" pitchFamily="2" charset="2"/>
              </a:rPr>
              <a:t>  that crosses suture lines</a:t>
            </a:r>
          </a:p>
          <a:p>
            <a:r>
              <a:rPr lang="en-US" dirty="0">
                <a:sym typeface="Wingdings" panose="05000000000000000000" pitchFamily="2" charset="2"/>
              </a:rPr>
              <a:t>Treatment: Conservative if small and surgical evacuation if large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BB3FE-FDA8-4AC5-AAE2-A7377EEF5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5" y="1023937"/>
            <a:ext cx="8248650" cy="4810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A2A-D835-4BBB-B2E0-EACCB1E9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Epidural hematoma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A87EE-49A5-48CA-8FD4-022800CA4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13004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Middle meningeal artery injury </a:t>
            </a:r>
            <a:r>
              <a:rPr lang="en-US" dirty="0"/>
              <a:t>(from trauma to sphenoid bone)</a:t>
            </a:r>
          </a:p>
          <a:p>
            <a:r>
              <a:rPr lang="en-US" dirty="0"/>
              <a:t>CT brain: </a:t>
            </a:r>
            <a:r>
              <a:rPr lang="en-US" b="1" dirty="0">
                <a:solidFill>
                  <a:srgbClr val="FF0000"/>
                </a:solidFill>
              </a:rPr>
              <a:t>Biconvex</a:t>
            </a:r>
            <a:r>
              <a:rPr lang="en-US" dirty="0"/>
              <a:t> hematoma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E5C28-4B3D-4009-9DB8-B4C251A3B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1" y="3081337"/>
            <a:ext cx="6486524" cy="3014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7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0D56B-3172-42D8-A862-3940A925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axonal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871F7-9288-4B1B-AD9E-7A7E111E8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Traumatic </a:t>
            </a:r>
            <a:r>
              <a:rPr lang="en-US" dirty="0">
                <a:solidFill>
                  <a:srgbClr val="FF0000"/>
                </a:solidFill>
              </a:rPr>
              <a:t>acceleration/ deceleration shearing forces that diffusely damages axons in the brain</a:t>
            </a:r>
          </a:p>
          <a:p>
            <a:r>
              <a:rPr lang="en-US" dirty="0"/>
              <a:t>C/F</a:t>
            </a:r>
            <a:r>
              <a:rPr lang="en-US" dirty="0">
                <a:solidFill>
                  <a:srgbClr val="FF0000"/>
                </a:solidFill>
              </a:rPr>
              <a:t>: Instantly lose consciousness (Coma) and then persistent vegetative state</a:t>
            </a:r>
          </a:p>
          <a:p>
            <a:r>
              <a:rPr lang="en-US" dirty="0"/>
              <a:t>CT brain: May show diffuse small bleeds at the grey-white matter junction but MRI is more sensitive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73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02B35-0492-43E4-83CF-C13B49BAF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19848"/>
            <a:ext cx="10868025" cy="4818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18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35452-3532-4EE9-AB96-383CF0B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concussive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AAC7D-F11B-4992-99CB-3346CF02D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Headache, confusion, amnesia, difficulty concentrating or multitasking, vertigo, mood changes, sleep disturbance and anxiety</a:t>
            </a:r>
          </a:p>
          <a:p>
            <a:r>
              <a:rPr lang="en-US" dirty="0"/>
              <a:t>Usually follows a mild TBI</a:t>
            </a:r>
          </a:p>
          <a:p>
            <a:r>
              <a:rPr lang="en-US" dirty="0"/>
              <a:t>Symptoms resolve within few weeks to months following TBI</a:t>
            </a:r>
          </a:p>
          <a:p>
            <a:r>
              <a:rPr lang="en-US" dirty="0"/>
              <a:t>Some patients have persistent symptoms lasting &gt; 6 months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31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3492" y="2255002"/>
            <a:ext cx="7020732" cy="1697065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Movement disorders</a:t>
            </a:r>
            <a:endParaRPr 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078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3A83-5BBE-4E22-AD9E-C7DA47F55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Parkinson’s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B7F88-55C5-44BF-A700-F5CFF25EC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368472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Resting tremor, bradykinesia, rigidity (lead pipe or cogwheel), postural instability (at least 2 signs –clinical diagnosis)</a:t>
            </a:r>
          </a:p>
          <a:p>
            <a:r>
              <a:rPr lang="en-US" b="1" dirty="0">
                <a:solidFill>
                  <a:srgbClr val="FF0000"/>
                </a:solidFill>
              </a:rPr>
              <a:t>4-5 Hz rest tremor</a:t>
            </a:r>
            <a:r>
              <a:rPr lang="en-US" dirty="0"/>
              <a:t>, asymmetric</a:t>
            </a:r>
          </a:p>
          <a:p>
            <a:r>
              <a:rPr lang="en-US" dirty="0"/>
              <a:t>Mask-like facies, decreased arm swing, stooped posture, </a:t>
            </a:r>
            <a:r>
              <a:rPr lang="en-US" dirty="0" err="1"/>
              <a:t>micrographia</a:t>
            </a:r>
            <a:r>
              <a:rPr lang="en-US" dirty="0"/>
              <a:t>, hypophonia</a:t>
            </a:r>
          </a:p>
          <a:p>
            <a:r>
              <a:rPr lang="en-US" dirty="0"/>
              <a:t>Degeneration of neurons of substantia </a:t>
            </a:r>
            <a:r>
              <a:rPr lang="en-US" dirty="0" err="1"/>
              <a:t>nigra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decreased dopaminergic activity, increased cholinergic activity</a:t>
            </a:r>
            <a:endParaRPr lang="en-US" dirty="0"/>
          </a:p>
          <a:p>
            <a:r>
              <a:rPr lang="en-US" dirty="0"/>
              <a:t>Trihexyphenidyl : young patients with tremor predominance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87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D40D-1D72-49C0-BC02-D07F6E7D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957FD4-369B-46EE-BE3A-71CE75E954C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43000" y="2057400"/>
          <a:ext cx="9872664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888">
                  <a:extLst>
                    <a:ext uri="{9D8B030D-6E8A-4147-A177-3AD203B41FA5}">
                      <a16:colId xmlns:a16="http://schemas.microsoft.com/office/drawing/2014/main" val="1512729710"/>
                    </a:ext>
                  </a:extLst>
                </a:gridCol>
                <a:gridCol w="2290762">
                  <a:extLst>
                    <a:ext uri="{9D8B030D-6E8A-4147-A177-3AD203B41FA5}">
                      <a16:colId xmlns:a16="http://schemas.microsoft.com/office/drawing/2014/main" val="3516788748"/>
                    </a:ext>
                  </a:extLst>
                </a:gridCol>
                <a:gridCol w="4291014">
                  <a:extLst>
                    <a:ext uri="{9D8B030D-6E8A-4147-A177-3AD203B41FA5}">
                      <a16:colId xmlns:a16="http://schemas.microsoft.com/office/drawing/2014/main" val="4156307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Drug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Side effects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785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Levodopa plus carbidopa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Dopamine precursor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Somnolence, confusion ,hallucinations , dyskinesia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882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Trihexyphenidyl or Benztropine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Anticholinergic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Dry mouth, blurry vision , constipation, urinary retention , nausea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077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Amantadine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Unclear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Ankle edema, livedo reticularis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71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Apomorphine, Bromocriptine, Pramipexole,</a:t>
                      </a:r>
                    </a:p>
                    <a:p>
                      <a:r>
                        <a:rPr lang="en-US" dirty="0"/>
                        <a:t>Ropinirole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Dopamine agonist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Somnolence, hypotension, confusion</a:t>
                      </a:r>
                    </a:p>
                    <a:p>
                      <a:r>
                        <a:rPr lang="en-US" dirty="0"/>
                        <a:t>Hallucinations (older pts)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335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Entacapone, Tolcapone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COMT inhibitor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Dyskinesia, hallucinations , confusion, nausea, orthostatic hypotension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2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Selegiline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MAO B inhibitor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Insomnia, confusion (elderly patients)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68425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143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B-057F-4D49-9932-4F31B2E63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and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2F01C-2B2F-4B29-9493-A96B51BB8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0951" y="2366196"/>
            <a:ext cx="7415374" cy="3729804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Best initial test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CT brain w/o contrast</a:t>
            </a:r>
          </a:p>
          <a:p>
            <a:r>
              <a:rPr lang="en-US" dirty="0">
                <a:sym typeface="Wingdings" panose="05000000000000000000" pitchFamily="2" charset="2"/>
              </a:rPr>
              <a:t>Most accurate test  MRI brain</a:t>
            </a:r>
          </a:p>
          <a:p>
            <a:r>
              <a:rPr lang="en-US" dirty="0">
                <a:sym typeface="Wingdings" panose="05000000000000000000" pitchFamily="2" charset="2"/>
              </a:rPr>
              <a:t>Why CT brain is done first?</a:t>
            </a:r>
          </a:p>
          <a:p>
            <a:pPr marL="0" indent="0">
              <a:buNone/>
            </a:pPr>
            <a:r>
              <a:rPr lang="en-US" b="1" u="sng" dirty="0">
                <a:sym typeface="Wingdings" panose="05000000000000000000" pitchFamily="2" charset="2"/>
              </a:rPr>
              <a:t>Treatment: </a:t>
            </a:r>
          </a:p>
          <a:p>
            <a:pPr marL="0" indent="0">
              <a:buNone/>
            </a:pPr>
            <a:r>
              <a:rPr lang="en-US" u="sng" dirty="0" smtClean="0">
                <a:sym typeface="Wingdings" panose="05000000000000000000" pitchFamily="2" charset="2"/>
              </a:rPr>
              <a:t>General strategies</a:t>
            </a:r>
            <a:r>
              <a:rPr lang="en-US" dirty="0" smtClean="0">
                <a:sym typeface="Wingdings" panose="05000000000000000000" pitchFamily="2" charset="2"/>
              </a:rPr>
              <a:t>: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1. &lt;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3 hours  thrombolytics (IV TPA). Or even up to 4.5 hours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Thrombectomy up to 6 to 8 hours (or even 24 hours)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2.  Stroke </a:t>
            </a:r>
            <a:r>
              <a:rPr lang="en-US" dirty="0">
                <a:sym typeface="Wingdings" panose="05000000000000000000" pitchFamily="2" charset="2"/>
              </a:rPr>
              <a:t>with no prior antiplatelet </a:t>
            </a:r>
            <a:r>
              <a:rPr lang="en-US" dirty="0" smtClean="0">
                <a:sym typeface="Wingdings" panose="05000000000000000000" pitchFamily="2" charset="2"/>
              </a:rPr>
              <a:t>therapy </a:t>
            </a:r>
            <a:r>
              <a:rPr lang="en-US" dirty="0">
                <a:sym typeface="Wingdings" panose="05000000000000000000" pitchFamily="2" charset="2"/>
              </a:rPr>
              <a:t>Aspirin.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3. If </a:t>
            </a:r>
            <a:r>
              <a:rPr lang="en-US" dirty="0">
                <a:sym typeface="Wingdings" panose="05000000000000000000" pitchFamily="2" charset="2"/>
              </a:rPr>
              <a:t>the patient is already on ASA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then add Dipyridamole or switch to Clopidogrel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4</a:t>
            </a:r>
            <a:r>
              <a:rPr lang="en-US" dirty="0" smtClean="0">
                <a:sym typeface="Wingdings" panose="05000000000000000000" pitchFamily="2" charset="2"/>
              </a:rPr>
              <a:t>. </a:t>
            </a:r>
            <a:r>
              <a:rPr lang="en-US" dirty="0">
                <a:sym typeface="Wingdings" panose="05000000000000000000" pitchFamily="2" charset="2"/>
              </a:rPr>
              <a:t>If </a:t>
            </a:r>
            <a:r>
              <a:rPr lang="en-US" dirty="0" err="1">
                <a:sym typeface="Wingdings" panose="05000000000000000000" pitchFamily="2" charset="2"/>
              </a:rPr>
              <a:t>Afib</a:t>
            </a:r>
            <a:r>
              <a:rPr lang="en-US" dirty="0">
                <a:sym typeface="Wingdings" panose="05000000000000000000" pitchFamily="2" charset="2"/>
              </a:rPr>
              <a:t>- Long term anticoagulation (Warfarin, Dabigatran, Rivaroxaban)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5</a:t>
            </a:r>
            <a:r>
              <a:rPr lang="en-US" dirty="0" smtClean="0">
                <a:sym typeface="Wingdings" panose="05000000000000000000" pitchFamily="2" charset="2"/>
              </a:rPr>
              <a:t>. </a:t>
            </a:r>
            <a:r>
              <a:rPr lang="en-US" dirty="0">
                <a:sym typeface="Wingdings" panose="05000000000000000000" pitchFamily="2" charset="2"/>
              </a:rPr>
              <a:t>Large intracranial atherosclerosis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ASA + Plavix for 90 days, then only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ASA</a:t>
            </a:r>
          </a:p>
          <a:p>
            <a:pPr marL="0" indent="0">
              <a:buNone/>
            </a:pPr>
            <a:r>
              <a:rPr lang="en-US" u="sng" dirty="0"/>
              <a:t>Statins:</a:t>
            </a:r>
          </a:p>
          <a:p>
            <a:r>
              <a:rPr lang="en-US" dirty="0">
                <a:solidFill>
                  <a:srgbClr val="FF0000"/>
                </a:solidFill>
              </a:rPr>
              <a:t>Every patient should be started regardless of LDL. Goal &lt; 70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5E9F3-7BCC-479F-AFC1-DF0C5115F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647700"/>
            <a:ext cx="8439150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4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9364-079C-4FF0-8F29-F78FC2F3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595" y="609600"/>
            <a:ext cx="10067925" cy="72390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system atrophy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FF3DF-FF9B-4CA6-A622-C9ED0C386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596" y="1333500"/>
            <a:ext cx="10260330" cy="52768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Shy Drager syndrome </a:t>
            </a:r>
            <a:r>
              <a:rPr lang="en-US" dirty="0"/>
              <a:t>is a degenerative disease</a:t>
            </a:r>
          </a:p>
          <a:p>
            <a:r>
              <a:rPr lang="en-US" dirty="0"/>
              <a:t>C/F: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Parkinsonism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Autonomic dysfunction </a:t>
            </a:r>
            <a:r>
              <a:rPr lang="en-US" dirty="0"/>
              <a:t>(postural hypotension, bladder bowel disturbance, impotence, abnormal salivation/lacrimation, gastroparesis)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Widespread neurological signs (cerebellar, pyramidal or lower motor neuron)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Bulbar symptoms and </a:t>
            </a:r>
            <a:r>
              <a:rPr lang="en-US" b="1" dirty="0">
                <a:solidFill>
                  <a:srgbClr val="FF0000"/>
                </a:solidFill>
              </a:rPr>
              <a:t>laryngeal stridor are fatal</a:t>
            </a:r>
          </a:p>
          <a:p>
            <a:r>
              <a:rPr lang="en-US" dirty="0"/>
              <a:t>Antiparkinsonian treatment are usually ineffective</a:t>
            </a:r>
          </a:p>
          <a:p>
            <a:r>
              <a:rPr lang="en-US" dirty="0"/>
              <a:t>Orthostatic hypotension: Intravascular volume expansion, Fludrocortisone, salt supplementation, alpha adrenergic agonists and constrictive garments to lower body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F61C5-95B9-44A7-98EB-9D6169F0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1114426"/>
            <a:ext cx="4421504" cy="1628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77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E7F8-1057-4B79-B94A-E5323983C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Tremor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8D4DE5-33A7-4359-A199-01DAE665B43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52475" y="1571625"/>
          <a:ext cx="10839450" cy="4931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4234690025"/>
                    </a:ext>
                  </a:extLst>
                </a:gridCol>
                <a:gridCol w="8763000">
                  <a:extLst>
                    <a:ext uri="{9D8B030D-6E8A-4147-A177-3AD203B41FA5}">
                      <a16:colId xmlns:a16="http://schemas.microsoft.com/office/drawing/2014/main" val="610632657"/>
                    </a:ext>
                  </a:extLst>
                </a:gridCol>
              </a:tblGrid>
              <a:tr h="378917">
                <a:tc>
                  <a:txBody>
                    <a:bodyPr/>
                    <a:lstStyle/>
                    <a:p>
                      <a:r>
                        <a:rPr lang="en-US" dirty="0"/>
                        <a:t>Tremor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C/F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983361"/>
                  </a:ext>
                </a:extLst>
              </a:tr>
              <a:tr h="1214612">
                <a:tc>
                  <a:txBody>
                    <a:bodyPr/>
                    <a:lstStyle/>
                    <a:p>
                      <a:r>
                        <a:rPr lang="en-US" dirty="0"/>
                        <a:t>Essential tremor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Bilateral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action tremor of hands </a:t>
                      </a:r>
                      <a:r>
                        <a:rPr lang="en-US" dirty="0"/>
                        <a:t>without leg involvement</a:t>
                      </a:r>
                    </a:p>
                    <a:p>
                      <a:r>
                        <a:rPr lang="en-US" dirty="0"/>
                        <a:t>Possible isolated head tremor without dystonia</a:t>
                      </a:r>
                    </a:p>
                    <a:p>
                      <a:r>
                        <a:rPr lang="en-US" dirty="0"/>
                        <a:t>No other neurological signs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Improves with alcohol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061333"/>
                  </a:ext>
                </a:extLst>
              </a:tr>
              <a:tr h="934317">
                <a:tc>
                  <a:txBody>
                    <a:bodyPr/>
                    <a:lstStyle/>
                    <a:p>
                      <a:r>
                        <a:rPr lang="en-US" dirty="0"/>
                        <a:t>Parkinson’s disease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Rest tremor (4-6 Hz</a:t>
                      </a:r>
                      <a:r>
                        <a:rPr lang="en-US" dirty="0"/>
                        <a:t>) that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decreases with voluntary movement</a:t>
                      </a:r>
                      <a:r>
                        <a:rPr lang="en-US" dirty="0"/>
                        <a:t>.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Pill rolling quality</a:t>
                      </a:r>
                      <a:r>
                        <a:rPr lang="en-US" dirty="0"/>
                        <a:t>.</a:t>
                      </a:r>
                    </a:p>
                    <a:p>
                      <a:r>
                        <a:rPr lang="en-US" dirty="0"/>
                        <a:t>Usually involves legs and hands</a:t>
                      </a:r>
                    </a:p>
                    <a:p>
                      <a:r>
                        <a:rPr lang="en-US" dirty="0"/>
                        <a:t>Facial involvement less common (jaw, </a:t>
                      </a:r>
                      <a:r>
                        <a:rPr lang="en-US" dirty="0" err="1"/>
                        <a:t>face,tongue</a:t>
                      </a:r>
                      <a:r>
                        <a:rPr lang="en-US" dirty="0"/>
                        <a:t>, lips) and not the whole head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More pronounced with distractibility and re-emergence when movement is stopped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103503"/>
                  </a:ext>
                </a:extLst>
              </a:tr>
              <a:tr h="654022">
                <a:tc>
                  <a:txBody>
                    <a:bodyPr/>
                    <a:lstStyle/>
                    <a:p>
                      <a:r>
                        <a:rPr lang="en-US" dirty="0"/>
                        <a:t>Cerebellar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Associated with ataxia, dysmetria or gait disorder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Tremor increases steadily as the hand reaches its 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938031"/>
                  </a:ext>
                </a:extLst>
              </a:tr>
              <a:tr h="1494907">
                <a:tc>
                  <a:txBody>
                    <a:bodyPr/>
                    <a:lstStyle/>
                    <a:p>
                      <a:r>
                        <a:rPr lang="en-US" dirty="0"/>
                        <a:t>Physiologic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amplitude (10-12 Hz)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not visible under normal conditions</a:t>
                      </a:r>
                    </a:p>
                    <a:p>
                      <a:r>
                        <a:rPr lang="en-US" dirty="0"/>
                        <a:t>Acute onset with increased sympathetic activity (drugs , hyperthyroidism, anxiety, caffeine)</a:t>
                      </a:r>
                    </a:p>
                    <a:p>
                      <a:r>
                        <a:rPr lang="en-US" dirty="0"/>
                        <a:t>Usually worse with movement and can involve face and extremities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91572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901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00E9-A914-4E8F-B83C-BE95AA7C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tremor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E1379-5140-4AD4-A0A9-308F59D73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90793"/>
            <a:ext cx="9872871" cy="4205207"/>
          </a:xfrm>
        </p:spPr>
        <p:txBody>
          <a:bodyPr>
            <a:normAutofit/>
          </a:bodyPr>
          <a:lstStyle/>
          <a:p>
            <a:r>
              <a:rPr lang="en-US" dirty="0"/>
              <a:t>Intention tremor affecting the upper extremities, head, voice and other body parts</a:t>
            </a:r>
          </a:p>
          <a:p>
            <a:r>
              <a:rPr lang="en-US" b="1" dirty="0">
                <a:solidFill>
                  <a:srgbClr val="7030A0"/>
                </a:solidFill>
              </a:rPr>
              <a:t>Resolves during sleep and improves with alcohol</a:t>
            </a:r>
          </a:p>
          <a:p>
            <a:r>
              <a:rPr lang="en-US" dirty="0"/>
              <a:t>Positive family history</a:t>
            </a:r>
          </a:p>
          <a:p>
            <a:r>
              <a:rPr lang="en-US" dirty="0"/>
              <a:t>5% of population</a:t>
            </a:r>
          </a:p>
          <a:p>
            <a:pPr marL="45720" indent="0">
              <a:buNone/>
            </a:pPr>
            <a:r>
              <a:rPr lang="en-US" u="sng" dirty="0"/>
              <a:t>C/F: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Action and postural tremors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Bilateral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Hands&gt; arms&gt;head &gt;&gt;legs</a:t>
            </a:r>
          </a:p>
          <a:p>
            <a:r>
              <a:rPr lang="en-US" dirty="0"/>
              <a:t>Treatment: </a:t>
            </a:r>
            <a:r>
              <a:rPr lang="en-US" b="1" dirty="0">
                <a:solidFill>
                  <a:srgbClr val="FF0000"/>
                </a:solidFill>
              </a:rPr>
              <a:t>Propranolol, Primidone, Clonazepam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9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AB57-3778-4902-BC5B-B52598C39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DA8B3-E7EF-433F-BD97-23E52FD02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Brief, irregular, unintentional muscular contractions.</a:t>
            </a:r>
          </a:p>
          <a:p>
            <a:r>
              <a:rPr lang="en-US" dirty="0"/>
              <a:t>Movements flow from one location to another but are not repetitive or rhythmic.</a:t>
            </a:r>
          </a:p>
          <a:p>
            <a:r>
              <a:rPr lang="en-US" dirty="0"/>
              <a:t>Huntington’s disease: Autosomal dominant, affects both sexes equally(30-50 </a:t>
            </a:r>
            <a:r>
              <a:rPr lang="en-US" dirty="0" err="1"/>
              <a:t>yrs</a:t>
            </a:r>
            <a:r>
              <a:rPr lang="en-US" dirty="0"/>
              <a:t>)</a:t>
            </a:r>
          </a:p>
          <a:p>
            <a:r>
              <a:rPr lang="en-US" dirty="0"/>
              <a:t>C/f: Mood disturbance(depression, apathy),dementia, choreiform movements (facial grimacing, ataxia, </a:t>
            </a:r>
            <a:r>
              <a:rPr lang="en-US" dirty="0">
                <a:solidFill>
                  <a:srgbClr val="FF0000"/>
                </a:solidFill>
              </a:rPr>
              <a:t>dystonia, tongue protrusion, writhing movements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FF0000"/>
                </a:solidFill>
              </a:rPr>
              <a:t>Progressive eventually disabling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2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B843B-FA8D-491C-AA4A-F56A208FF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Akathisia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52996-CBB0-4E61-BED1-0F3B3CB0A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Sensation of restlessness that causes patients to move frequently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FDDF1-1FD1-4A10-85E8-9F6FAC4F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676526"/>
            <a:ext cx="3105150" cy="29813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2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45E3D-6F7D-4F2A-A571-46663D42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Athetosis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F54C8-26F1-471C-9091-3D515FC4D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Slow, writhing movements that affect the hands and feet</a:t>
            </a:r>
          </a:p>
          <a:p>
            <a:r>
              <a:rPr lang="en-US" dirty="0"/>
              <a:t>Athetoid movements are a characteristic of Huntington disease</a:t>
            </a:r>
          </a:p>
          <a:p>
            <a:r>
              <a:rPr lang="en-US" dirty="0"/>
              <a:t>Chorea and athetosis can happen together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30B26-DCB5-43AA-9EE7-545CD83FD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3171826"/>
            <a:ext cx="2857500" cy="2181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5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E5EF-657F-47B8-A87F-8A2A6EAE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Tourette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39E3-53CB-4A49-8135-8DF2D23C1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Involuntary, stereotyped, repetitive movements and vocalizations called tics.</a:t>
            </a:r>
          </a:p>
          <a:p>
            <a:r>
              <a:rPr lang="en-US" dirty="0"/>
              <a:t>Common tics include </a:t>
            </a:r>
            <a:r>
              <a:rPr lang="en-US" b="1" dirty="0">
                <a:solidFill>
                  <a:srgbClr val="FF0000"/>
                </a:solidFill>
              </a:rPr>
              <a:t>shrugging, blinking, grimacing, coprolalia (swearing)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DCD00-16D0-4734-8655-8130C9282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25" y="3133725"/>
            <a:ext cx="6257926" cy="3114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4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1E92-E927-44FF-A287-BD401D9A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Hemiballismus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E1B7-904C-4A9F-B0FB-E7CC1088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Unilateral, violent , </a:t>
            </a:r>
            <a:r>
              <a:rPr lang="en-US" dirty="0">
                <a:solidFill>
                  <a:srgbClr val="FF0000"/>
                </a:solidFill>
              </a:rPr>
              <a:t>arm flinging </a:t>
            </a:r>
            <a:r>
              <a:rPr lang="en-US" dirty="0"/>
              <a:t>movements</a:t>
            </a:r>
          </a:p>
          <a:p>
            <a:r>
              <a:rPr lang="en-US" dirty="0"/>
              <a:t>Due to damage to </a:t>
            </a:r>
            <a:r>
              <a:rPr lang="en-US" dirty="0">
                <a:solidFill>
                  <a:srgbClr val="FF0000"/>
                </a:solidFill>
              </a:rPr>
              <a:t>contralateral subthalamic nucleus</a:t>
            </a:r>
          </a:p>
          <a:p>
            <a:r>
              <a:rPr lang="en-US" dirty="0"/>
              <a:t>Very disruptive but tends to be self limited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AA79A-6446-4207-9265-11582E6FB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2962274"/>
            <a:ext cx="3771900" cy="2828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2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192AA-5347-40EA-B98D-7DFC0C20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Myoclonus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9EFB0-D5D0-4A13-8A03-FEA318986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76" y="2057400"/>
            <a:ext cx="9920496" cy="4038600"/>
          </a:xfrm>
        </p:spPr>
        <p:txBody>
          <a:bodyPr/>
          <a:lstStyle/>
          <a:p>
            <a:r>
              <a:rPr lang="en-US" dirty="0"/>
              <a:t>Involuntary </a:t>
            </a:r>
            <a:r>
              <a:rPr lang="en-US" b="1" dirty="0">
                <a:solidFill>
                  <a:srgbClr val="FF0000"/>
                </a:solidFill>
              </a:rPr>
              <a:t>jerking of muscle or muscle group</a:t>
            </a:r>
          </a:p>
          <a:p>
            <a:r>
              <a:rPr lang="en-US" dirty="0"/>
              <a:t>Usually rhythmic or patterned (unlike chorea)</a:t>
            </a:r>
          </a:p>
          <a:p>
            <a:r>
              <a:rPr lang="en-US" dirty="0"/>
              <a:t>Usually initiated by contraction or relaxation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0B5B4-6B3F-4DA9-8D3E-55B53B75F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50" y="2124075"/>
            <a:ext cx="2857500" cy="2990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05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0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1595</TotalTime>
  <Words>4882</Words>
  <Application>Microsoft Office PowerPoint</Application>
  <PresentationFormat>Widescreen</PresentationFormat>
  <Paragraphs>586</Paragraphs>
  <Slides>102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7" baseType="lpstr">
      <vt:lpstr>Calibri</vt:lpstr>
      <vt:lpstr>Century Schoolbook</vt:lpstr>
      <vt:lpstr>Corbel</vt:lpstr>
      <vt:lpstr>Wingdings</vt:lpstr>
      <vt:lpstr>Feathered</vt:lpstr>
      <vt:lpstr>Neurology Board review- Part 1</vt:lpstr>
      <vt:lpstr>Stroke</vt:lpstr>
      <vt:lpstr>Stroke</vt:lpstr>
      <vt:lpstr>PowerPoint Presentation</vt:lpstr>
      <vt:lpstr>TIA(Transient ischemic attack) </vt:lpstr>
      <vt:lpstr>Presentation</vt:lpstr>
      <vt:lpstr>Cont..</vt:lpstr>
      <vt:lpstr>Lacunar infarcts</vt:lpstr>
      <vt:lpstr>Diagnosis and Treatment</vt:lpstr>
      <vt:lpstr>Remember!</vt:lpstr>
      <vt:lpstr>Evaluation of causes of stroke and their treatment</vt:lpstr>
      <vt:lpstr>Contd..</vt:lpstr>
      <vt:lpstr>Control of risk factors for stroke</vt:lpstr>
      <vt:lpstr>Complications post stroke</vt:lpstr>
      <vt:lpstr>Hemorrhagic stroke</vt:lpstr>
      <vt:lpstr>Contd..</vt:lpstr>
      <vt:lpstr>Other facts</vt:lpstr>
      <vt:lpstr>Subarachnoid hemorrhage</vt:lpstr>
      <vt:lpstr>Complications of subarachnoid hemorrhage</vt:lpstr>
      <vt:lpstr>Diagnostic tests</vt:lpstr>
      <vt:lpstr>Treatment</vt:lpstr>
      <vt:lpstr>Cerebral venous thrombosis</vt:lpstr>
      <vt:lpstr>PowerPoint Presentation</vt:lpstr>
      <vt:lpstr>Multiple Sclerosis</vt:lpstr>
      <vt:lpstr>Multiple Sclerosis</vt:lpstr>
      <vt:lpstr>PowerPoint Presentation</vt:lpstr>
      <vt:lpstr>Diagnosis and Treatment</vt:lpstr>
      <vt:lpstr>Optic neuritis</vt:lpstr>
      <vt:lpstr>Trigeminal neuralgia in MS:  </vt:lpstr>
      <vt:lpstr>Headaches</vt:lpstr>
      <vt:lpstr>PowerPoint Presentation</vt:lpstr>
      <vt:lpstr>Other facts</vt:lpstr>
      <vt:lpstr>Trigeminal neuralgia</vt:lpstr>
      <vt:lpstr>Treatment</vt:lpstr>
      <vt:lpstr>Pseudotumor cerebri</vt:lpstr>
      <vt:lpstr>Treatment </vt:lpstr>
      <vt:lpstr>Giant cell arteritis</vt:lpstr>
      <vt:lpstr>Cavernous sinus thrombosis</vt:lpstr>
      <vt:lpstr>Warning signs in a patient with headache</vt:lpstr>
      <vt:lpstr>PowerPoint Presentation</vt:lpstr>
      <vt:lpstr>Neurology board review-2</vt:lpstr>
      <vt:lpstr>Dementia</vt:lpstr>
      <vt:lpstr>Delirium</vt:lpstr>
      <vt:lpstr>Contd..</vt:lpstr>
      <vt:lpstr>Alzheimer’s disease</vt:lpstr>
      <vt:lpstr>Contd..</vt:lpstr>
      <vt:lpstr>PowerPoint Presentation</vt:lpstr>
      <vt:lpstr>Lewy body dementia</vt:lpstr>
      <vt:lpstr>Huntington’s disease</vt:lpstr>
      <vt:lpstr>PowerPoint Presentation</vt:lpstr>
      <vt:lpstr>Contd..</vt:lpstr>
      <vt:lpstr>PowerPoint Presentation</vt:lpstr>
      <vt:lpstr>Frontotemporal dementia (Pick disease)</vt:lpstr>
      <vt:lpstr>Vascular dementia</vt:lpstr>
      <vt:lpstr>PowerPoint Presentation</vt:lpstr>
      <vt:lpstr>General paresis</vt:lpstr>
      <vt:lpstr>Normal Pressure hydrocephalus</vt:lpstr>
      <vt:lpstr>PowerPoint Presentation</vt:lpstr>
      <vt:lpstr>Prion disease</vt:lpstr>
      <vt:lpstr>Contd..</vt:lpstr>
      <vt:lpstr>Depression related cognitive impairment</vt:lpstr>
      <vt:lpstr>Korsakoff syndrome</vt:lpstr>
      <vt:lpstr>Spinal cord disorders and trauma</vt:lpstr>
      <vt:lpstr>Spinal cord disorders</vt:lpstr>
      <vt:lpstr>Anterior cord syndrome</vt:lpstr>
      <vt:lpstr>PowerPoint Presentation</vt:lpstr>
      <vt:lpstr>Central cord syndrome</vt:lpstr>
      <vt:lpstr>Contd..</vt:lpstr>
      <vt:lpstr>PowerPoint Presentation</vt:lpstr>
      <vt:lpstr>Posterior cord syndrome</vt:lpstr>
      <vt:lpstr>PowerPoint Presentation</vt:lpstr>
      <vt:lpstr>Subacute combined degeneration</vt:lpstr>
      <vt:lpstr>Cord hemisection</vt:lpstr>
      <vt:lpstr>PowerPoint Presentation</vt:lpstr>
      <vt:lpstr>Lumbar spinal stenosis</vt:lpstr>
      <vt:lpstr>PowerPoint Presentation</vt:lpstr>
      <vt:lpstr>Spinal cord compression</vt:lpstr>
      <vt:lpstr>PowerPoint Presentation</vt:lpstr>
      <vt:lpstr>PowerPoint Presentation</vt:lpstr>
      <vt:lpstr>PowerPoint Presentation</vt:lpstr>
      <vt:lpstr>Subdural hematoma</vt:lpstr>
      <vt:lpstr>PowerPoint Presentation</vt:lpstr>
      <vt:lpstr>Epidural hematoma</vt:lpstr>
      <vt:lpstr>Diffuse axonal injury</vt:lpstr>
      <vt:lpstr>PowerPoint Presentation</vt:lpstr>
      <vt:lpstr>Post concussive syndrome</vt:lpstr>
      <vt:lpstr>Movement disorders</vt:lpstr>
      <vt:lpstr>Parkinson’s disease</vt:lpstr>
      <vt:lpstr>Medications</vt:lpstr>
      <vt:lpstr>PowerPoint Presentation</vt:lpstr>
      <vt:lpstr>Multiple system atrophy</vt:lpstr>
      <vt:lpstr>Tremor</vt:lpstr>
      <vt:lpstr>Essential tremor</vt:lpstr>
      <vt:lpstr>Chorea</vt:lpstr>
      <vt:lpstr>Akathisia</vt:lpstr>
      <vt:lpstr>Athetosis</vt:lpstr>
      <vt:lpstr>Tourette syndrome</vt:lpstr>
      <vt:lpstr>Hemiballismus</vt:lpstr>
      <vt:lpstr>Myoclonus</vt:lpstr>
      <vt:lpstr>Wilson’s disease</vt:lpstr>
      <vt:lpstr>Torticollis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Neurology Board review- Part 1</dc:title>
  <dc:creator>valentinavasanth@hotmail.com</dc:creator>
  <cp:lastModifiedBy>Kemnitz, Jason J</cp:lastModifiedBy>
  <cp:revision>66</cp:revision>
  <dcterms:created xsi:type="dcterms:W3CDTF">2018-11-25T23:00:59Z</dcterms:created>
  <dcterms:modified xsi:type="dcterms:W3CDTF">2019-02-08T14:58:03Z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8277ABB0-2206-48C7-9560-3D11D677EAB5</vt:lpwstr>
  </property>
  <property fmtid="{D5CDD505-2E9C-101B-9397-08002B2CF9AE}" pid="3" name="ArticulatePath">
    <vt:lpwstr>Neurology board review-Part 1</vt:lpwstr>
  </property>
</Properties>
</file>