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handoutMasterIdLst>
    <p:handoutMasterId r:id="rId49"/>
  </p:handoutMasterIdLst>
  <p:sldIdLst>
    <p:sldId id="256" r:id="rId2"/>
    <p:sldId id="279" r:id="rId3"/>
    <p:sldId id="309" r:id="rId4"/>
    <p:sldId id="310" r:id="rId5"/>
    <p:sldId id="311" r:id="rId6"/>
    <p:sldId id="281" r:id="rId7"/>
    <p:sldId id="294" r:id="rId8"/>
    <p:sldId id="293" r:id="rId9"/>
    <p:sldId id="257" r:id="rId10"/>
    <p:sldId id="259" r:id="rId11"/>
    <p:sldId id="260" r:id="rId12"/>
    <p:sldId id="261" r:id="rId13"/>
    <p:sldId id="262" r:id="rId14"/>
    <p:sldId id="263" r:id="rId15"/>
    <p:sldId id="264" r:id="rId16"/>
    <p:sldId id="266" r:id="rId17"/>
    <p:sldId id="267" r:id="rId18"/>
    <p:sldId id="268" r:id="rId19"/>
    <p:sldId id="289" r:id="rId20"/>
    <p:sldId id="269" r:id="rId21"/>
    <p:sldId id="270" r:id="rId22"/>
    <p:sldId id="271" r:id="rId23"/>
    <p:sldId id="272" r:id="rId24"/>
    <p:sldId id="273" r:id="rId25"/>
    <p:sldId id="274" r:id="rId26"/>
    <p:sldId id="275" r:id="rId27"/>
    <p:sldId id="307" r:id="rId28"/>
    <p:sldId id="285" r:id="rId29"/>
    <p:sldId id="276" r:id="rId30"/>
    <p:sldId id="277" r:id="rId31"/>
    <p:sldId id="278" r:id="rId32"/>
    <p:sldId id="280" r:id="rId33"/>
    <p:sldId id="282" r:id="rId34"/>
    <p:sldId id="284" r:id="rId35"/>
    <p:sldId id="283" r:id="rId36"/>
    <p:sldId id="288" r:id="rId37"/>
    <p:sldId id="290" r:id="rId38"/>
    <p:sldId id="306" r:id="rId39"/>
    <p:sldId id="295" r:id="rId40"/>
    <p:sldId id="305" r:id="rId41"/>
    <p:sldId id="304" r:id="rId42"/>
    <p:sldId id="308" r:id="rId43"/>
    <p:sldId id="312" r:id="rId44"/>
    <p:sldId id="258" r:id="rId45"/>
    <p:sldId id="302" r:id="rId46"/>
    <p:sldId id="303" r:id="rId4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953" autoAdjust="0"/>
  </p:normalViewPr>
  <p:slideViewPr>
    <p:cSldViewPr>
      <p:cViewPr varScale="1">
        <p:scale>
          <a:sx n="56" d="100"/>
          <a:sy n="56" d="100"/>
        </p:scale>
        <p:origin x="1564" y="44"/>
      </p:cViewPr>
      <p:guideLst>
        <p:guide orient="horz" pos="2160"/>
        <p:guide pos="2880"/>
      </p:guideLst>
    </p:cSldViewPr>
  </p:slideViewPr>
  <p:notesTextViewPr>
    <p:cViewPr>
      <p:scale>
        <a:sx n="3" d="2"/>
        <a:sy n="3" d="2"/>
      </p:scale>
      <p:origin x="0" y="0"/>
    </p:cViewPr>
  </p:notesTextViewPr>
  <p:sorterViewPr>
    <p:cViewPr varScale="1">
      <p:scale>
        <a:sx n="1" d="1"/>
        <a:sy n="1" d="1"/>
      </p:scale>
      <p:origin x="0" y="-101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0C9B9D51-6635-4203-8AF6-C9896917D7BD}" type="datetimeFigureOut">
              <a:rPr lang="en-US" smtClean="0"/>
              <a:t>2/4/2021</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54C15A58-499A-49AB-9DF9-3294E96096F1}" type="slidenum">
              <a:rPr lang="en-US" smtClean="0"/>
              <a:t>‹#›</a:t>
            </a:fld>
            <a:endParaRPr lang="en-US"/>
          </a:p>
        </p:txBody>
      </p:sp>
    </p:spTree>
    <p:extLst>
      <p:ext uri="{BB962C8B-B14F-4D97-AF65-F5344CB8AC3E}">
        <p14:creationId xmlns:p14="http://schemas.microsoft.com/office/powerpoint/2010/main" val="968283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18667DD1-F4B4-4FEF-8AF3-D28399064CB7}" type="datetimeFigureOut">
              <a:rPr lang="en-US" smtClean="0"/>
              <a:pPr/>
              <a:t>2/4/2021</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8BEF910-5796-4C76-9C00-DAE034A19645}" type="slidenum">
              <a:rPr lang="en-US" smtClean="0"/>
              <a:pPr/>
              <a:t>‹#›</a:t>
            </a:fld>
            <a:endParaRPr lang="en-US"/>
          </a:p>
        </p:txBody>
      </p:sp>
    </p:spTree>
    <p:extLst>
      <p:ext uri="{BB962C8B-B14F-4D97-AF65-F5344CB8AC3E}">
        <p14:creationId xmlns:p14="http://schemas.microsoft.com/office/powerpoint/2010/main" val="26546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Persevering, steadfast, determined, reliable, hard-working, conscientious, responsible, dependable,</a:t>
            </a:r>
            <a:r>
              <a:rPr lang="en-US" baseline="0" dirty="0"/>
              <a:t> trustworthy, take initiative, assertive, organized, eager</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17</a:t>
            </a:fld>
            <a:endParaRPr lang="en-US"/>
          </a:p>
        </p:txBody>
      </p:sp>
    </p:spTree>
    <p:extLst>
      <p:ext uri="{BB962C8B-B14F-4D97-AF65-F5344CB8AC3E}">
        <p14:creationId xmlns:p14="http://schemas.microsoft.com/office/powerpoint/2010/main" val="94499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Editing and reviewing</a:t>
            </a:r>
          </a:p>
        </p:txBody>
      </p:sp>
      <p:sp>
        <p:nvSpPr>
          <p:cNvPr id="4" name="Slide Number Placeholder 3"/>
          <p:cNvSpPr>
            <a:spLocks noGrp="1"/>
          </p:cNvSpPr>
          <p:nvPr>
            <p:ph type="sldNum" sz="quarter" idx="10"/>
          </p:nvPr>
        </p:nvSpPr>
        <p:spPr/>
        <p:txBody>
          <a:bodyPr/>
          <a:lstStyle/>
          <a:p>
            <a:fld id="{38BEF910-5796-4C76-9C00-DAE034A19645}" type="slidenum">
              <a:rPr lang="en-US" smtClean="0"/>
              <a:pPr/>
              <a:t>44</a:t>
            </a:fld>
            <a:endParaRPr lang="en-US"/>
          </a:p>
        </p:txBody>
      </p:sp>
    </p:spTree>
    <p:extLst>
      <p:ext uri="{BB962C8B-B14F-4D97-AF65-F5344CB8AC3E}">
        <p14:creationId xmlns:p14="http://schemas.microsoft.com/office/powerpoint/2010/main" val="149650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20</a:t>
            </a:fld>
            <a:endParaRPr lang="en-US"/>
          </a:p>
        </p:txBody>
      </p:sp>
    </p:spTree>
    <p:extLst>
      <p:ext uri="{BB962C8B-B14F-4D97-AF65-F5344CB8AC3E}">
        <p14:creationId xmlns:p14="http://schemas.microsoft.com/office/powerpoint/2010/main" val="3125225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22</a:t>
            </a:fld>
            <a:endParaRPr lang="en-US"/>
          </a:p>
        </p:txBody>
      </p:sp>
    </p:spTree>
    <p:extLst>
      <p:ext uri="{BB962C8B-B14F-4D97-AF65-F5344CB8AC3E}">
        <p14:creationId xmlns:p14="http://schemas.microsoft.com/office/powerpoint/2010/main" val="985763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discuss</a:t>
            </a:r>
            <a:r>
              <a:rPr lang="en-US" baseline="0" dirty="0"/>
              <a:t> your list of letter writers with Dept Chair  - if the chair is writing you a letter. Otherwise – awkward. </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23</a:t>
            </a:fld>
            <a:endParaRPr lang="en-US"/>
          </a:p>
        </p:txBody>
      </p:sp>
    </p:spTree>
    <p:extLst>
      <p:ext uri="{BB962C8B-B14F-4D97-AF65-F5344CB8AC3E}">
        <p14:creationId xmlns:p14="http://schemas.microsoft.com/office/powerpoint/2010/main" val="3273256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Absolute deadline for LORs is September 14</a:t>
            </a:r>
            <a:r>
              <a:rPr lang="en-US" baseline="30000" dirty="0"/>
              <a:t>th</a:t>
            </a:r>
            <a:r>
              <a:rPr lang="en-US" dirty="0"/>
              <a:t>. On Sept 15</a:t>
            </a:r>
            <a:r>
              <a:rPr lang="en-US" baseline="30000" dirty="0"/>
              <a:t>th</a:t>
            </a:r>
            <a:r>
              <a:rPr lang="en-US" dirty="0"/>
              <a:t> programs</a:t>
            </a:r>
            <a:r>
              <a:rPr lang="en-US" baseline="0" dirty="0"/>
              <a:t> have access to applications  and may by-pass the ones that aren’t complete (even if just one letter).</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24</a:t>
            </a:fld>
            <a:endParaRPr lang="en-US"/>
          </a:p>
        </p:txBody>
      </p:sp>
    </p:spTree>
    <p:extLst>
      <p:ext uri="{BB962C8B-B14F-4D97-AF65-F5344CB8AC3E}">
        <p14:creationId xmlns:p14="http://schemas.microsoft.com/office/powerpoint/2010/main" val="1110567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Surgery wants surgeons</a:t>
            </a:r>
            <a:r>
              <a:rPr lang="en-US" baseline="0" dirty="0"/>
              <a:t> LOR – just ask Timmerman</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25</a:t>
            </a:fld>
            <a:endParaRPr lang="en-US"/>
          </a:p>
        </p:txBody>
      </p:sp>
    </p:spTree>
    <p:extLst>
      <p:ext uri="{BB962C8B-B14F-4D97-AF65-F5344CB8AC3E}">
        <p14:creationId xmlns:p14="http://schemas.microsoft.com/office/powerpoint/2010/main" val="561646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26</a:t>
            </a:fld>
            <a:endParaRPr lang="en-US"/>
          </a:p>
        </p:txBody>
      </p:sp>
    </p:spTree>
    <p:extLst>
      <p:ext uri="{BB962C8B-B14F-4D97-AF65-F5344CB8AC3E}">
        <p14:creationId xmlns:p14="http://schemas.microsoft.com/office/powerpoint/2010/main" val="1244232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a:t>
            </a:r>
            <a:r>
              <a:rPr lang="en-US" baseline="0" dirty="0"/>
              <a:t> of 2017 students stated these interviews were “extremely” helpful and in most cases far harder than the ones they actually experienced with programs. They were very effective in preparing them for questions from the programs. </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30</a:t>
            </a:fld>
            <a:endParaRPr lang="en-US"/>
          </a:p>
        </p:txBody>
      </p:sp>
    </p:spTree>
    <p:extLst>
      <p:ext uri="{BB962C8B-B14F-4D97-AF65-F5344CB8AC3E}">
        <p14:creationId xmlns:p14="http://schemas.microsoft.com/office/powerpoint/2010/main" val="1320757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PGY-1</a:t>
            </a:r>
            <a:r>
              <a:rPr lang="en-US" baseline="0" dirty="0"/>
              <a:t> – Plastics – NRMP (Integrated 6 </a:t>
            </a:r>
            <a:r>
              <a:rPr lang="en-US" baseline="0" dirty="0" err="1"/>
              <a:t>yr</a:t>
            </a:r>
            <a:r>
              <a:rPr lang="en-US" baseline="0" dirty="0"/>
              <a:t>)</a:t>
            </a:r>
          </a:p>
          <a:p>
            <a:r>
              <a:rPr lang="en-US" baseline="0" dirty="0"/>
              <a:t>San Francisco (3yr independent residency program)</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32</a:t>
            </a:fld>
            <a:endParaRPr lang="en-US"/>
          </a:p>
        </p:txBody>
      </p:sp>
    </p:spTree>
    <p:extLst>
      <p:ext uri="{BB962C8B-B14F-4D97-AF65-F5344CB8AC3E}">
        <p14:creationId xmlns:p14="http://schemas.microsoft.com/office/powerpoint/2010/main" val="621105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3507842-64CA-447C-AFB6-B17069AC164E}"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507842-64CA-447C-AFB6-B17069AC164E}"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507842-64CA-447C-AFB6-B17069AC164E}"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507842-64CA-447C-AFB6-B17069AC164E}"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B3507842-64CA-447C-AFB6-B17069AC164E}" type="datetimeFigureOut">
              <a:rPr lang="en-US" smtClean="0"/>
              <a:pPr/>
              <a:t>2/4/2021</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51F5287A-70D3-49AA-8A2D-A184B12E16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507842-64CA-447C-AFB6-B17069AC164E}"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507842-64CA-447C-AFB6-B17069AC164E}" type="datetimeFigureOut">
              <a:rPr lang="en-US" smtClean="0"/>
              <a:pPr/>
              <a:t>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507842-64CA-447C-AFB6-B17069AC164E}" type="datetimeFigureOut">
              <a:rPr lang="en-US" smtClean="0"/>
              <a:pPr/>
              <a:t>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07842-64CA-447C-AFB6-B17069AC164E}" type="datetimeFigureOut">
              <a:rPr lang="en-US" smtClean="0"/>
              <a:pPr/>
              <a:t>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507842-64CA-447C-AFB6-B17069AC164E}"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B3507842-64CA-447C-AFB6-B17069AC164E}"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3507842-64CA-447C-AFB6-B17069AC164E}" type="datetimeFigureOut">
              <a:rPr lang="en-US" smtClean="0"/>
              <a:pPr/>
              <a:t>2/4/2021</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1F5287A-70D3-49AA-8A2D-A184B12E162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udents-residents.aamc.org/attending-medical-school/article/about-vslo/"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aamc.org/services/eras/282520/lor_portal.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students-residents.aamc.org/applying-residency/applying-residencies-eras/tools-residency-applicants/"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udents-residents.aamc.org/attending-medical-school/article/how-use-vslo-application-service/"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rise.articulate.com/share/CB6iHRHQnIHR5PRUQva1ZKoFcCJVUyId"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pitchFamily="34" charset="0"/>
                <a:cs typeface="Arial" pitchFamily="34" charset="0"/>
              </a:rPr>
              <a:t>Career Planning and Counseling Session	</a:t>
            </a:r>
          </a:p>
        </p:txBody>
      </p:sp>
      <p:sp>
        <p:nvSpPr>
          <p:cNvPr id="3" name="Subtitle 2"/>
          <p:cNvSpPr>
            <a:spLocks noGrp="1"/>
          </p:cNvSpPr>
          <p:nvPr>
            <p:ph type="subTitle" idx="1"/>
          </p:nvPr>
        </p:nvSpPr>
        <p:spPr/>
        <p:txBody>
          <a:bodyPr>
            <a:normAutofit fontScale="92500" lnSpcReduction="10000"/>
          </a:bodyPr>
          <a:lstStyle/>
          <a:p>
            <a:endParaRPr lang="en-US" dirty="0"/>
          </a:p>
          <a:p>
            <a:r>
              <a:rPr lang="en-US" dirty="0">
                <a:latin typeface="Arial" pitchFamily="34" charset="0"/>
                <a:cs typeface="Arial" pitchFamily="34" charset="0"/>
              </a:rPr>
              <a:t>Suzanne Reuter MD</a:t>
            </a:r>
          </a:p>
          <a:p>
            <a:r>
              <a:rPr lang="en-US" dirty="0">
                <a:latin typeface="Arial" pitchFamily="34" charset="0"/>
                <a:cs typeface="Arial" pitchFamily="34" charset="0"/>
              </a:rPr>
              <a:t>Assistant Dean of Student Affairs</a:t>
            </a:r>
          </a:p>
        </p:txBody>
      </p:sp>
    </p:spTree>
    <p:extLst>
      <p:ext uri="{BB962C8B-B14F-4D97-AF65-F5344CB8AC3E}">
        <p14:creationId xmlns:p14="http://schemas.microsoft.com/office/powerpoint/2010/main" val="1986822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84238"/>
          </a:xfrm>
        </p:spPr>
        <p:txBody>
          <a:bodyPr/>
          <a:lstStyle/>
          <a:p>
            <a:r>
              <a:rPr lang="en-US" dirty="0">
                <a:latin typeface="Arial" pitchFamily="34" charset="0"/>
                <a:cs typeface="Arial" pitchFamily="34" charset="0"/>
              </a:rPr>
              <a:t>Curriculum Vitae</a:t>
            </a:r>
          </a:p>
        </p:txBody>
      </p:sp>
      <p:sp>
        <p:nvSpPr>
          <p:cNvPr id="3" name="Content Placeholder 2"/>
          <p:cNvSpPr>
            <a:spLocks noGrp="1"/>
          </p:cNvSpPr>
          <p:nvPr>
            <p:ph idx="1"/>
          </p:nvPr>
        </p:nvSpPr>
        <p:spPr/>
        <p:txBody>
          <a:bodyPr>
            <a:normAutofit/>
          </a:bodyPr>
          <a:lstStyle/>
          <a:p>
            <a:r>
              <a:rPr lang="en-US" dirty="0">
                <a:latin typeface="Arial" pitchFamily="34" charset="0"/>
                <a:cs typeface="Arial" pitchFamily="34" charset="0"/>
              </a:rPr>
              <a:t>Succinct summary of your qualifications</a:t>
            </a:r>
          </a:p>
          <a:p>
            <a:pPr marL="0" indent="0">
              <a:buNone/>
            </a:pPr>
            <a:endParaRPr lang="en-US" dirty="0">
              <a:latin typeface="Arial" pitchFamily="34" charset="0"/>
              <a:cs typeface="Arial" pitchFamily="34" charset="0"/>
            </a:endParaRPr>
          </a:p>
          <a:p>
            <a:r>
              <a:rPr lang="en-US" dirty="0">
                <a:latin typeface="Arial" pitchFamily="34" charset="0"/>
                <a:cs typeface="Arial" pitchFamily="34" charset="0"/>
              </a:rPr>
              <a:t>Put effort into it now and add to it over your career</a:t>
            </a:r>
          </a:p>
          <a:p>
            <a:endParaRPr lang="en-US" dirty="0">
              <a:latin typeface="Arial" pitchFamily="34" charset="0"/>
              <a:cs typeface="Arial" pitchFamily="34" charset="0"/>
            </a:endParaRPr>
          </a:p>
          <a:p>
            <a:r>
              <a:rPr lang="en-US" dirty="0">
                <a:latin typeface="Arial" pitchFamily="34" charset="0"/>
                <a:cs typeface="Arial" pitchFamily="34" charset="0"/>
              </a:rPr>
              <a:t>Will not place directly into ERAS </a:t>
            </a:r>
            <a:r>
              <a:rPr lang="en-US" sz="1600" dirty="0">
                <a:latin typeface="Arial" pitchFamily="34" charset="0"/>
                <a:cs typeface="Arial" pitchFamily="34" charset="0"/>
              </a:rPr>
              <a:t>(cut and paste) </a:t>
            </a:r>
            <a:r>
              <a:rPr lang="en-US" dirty="0">
                <a:latin typeface="Arial" pitchFamily="34" charset="0"/>
                <a:cs typeface="Arial" pitchFamily="34" charset="0"/>
              </a:rPr>
              <a:t>but will provide to us to help create the MSPE (Medical Student Performance Evaluation)</a:t>
            </a:r>
          </a:p>
          <a:p>
            <a:endParaRPr lang="en-US" dirty="0">
              <a:latin typeface="Arial" pitchFamily="34" charset="0"/>
              <a:cs typeface="Arial" pitchFamily="34" charset="0"/>
            </a:endParaRPr>
          </a:p>
          <a:p>
            <a:r>
              <a:rPr lang="en-US" dirty="0">
                <a:latin typeface="Arial" pitchFamily="34" charset="0"/>
                <a:cs typeface="Arial" pitchFamily="34" charset="0"/>
              </a:rPr>
              <a:t>Will provide to those physicians who prepare a letter of recommendation for you for residency application</a:t>
            </a:r>
          </a:p>
        </p:txBody>
      </p:sp>
    </p:spTree>
    <p:extLst>
      <p:ext uri="{BB962C8B-B14F-4D97-AF65-F5344CB8AC3E}">
        <p14:creationId xmlns:p14="http://schemas.microsoft.com/office/powerpoint/2010/main" val="489265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Vitae - Components</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Contact info: (full legal name, address, email, phone number)</a:t>
            </a:r>
          </a:p>
          <a:p>
            <a:endParaRPr lang="en-US" dirty="0">
              <a:latin typeface="Arial" pitchFamily="34" charset="0"/>
              <a:cs typeface="Arial" pitchFamily="34" charset="0"/>
            </a:endParaRPr>
          </a:p>
          <a:p>
            <a:r>
              <a:rPr lang="en-US" dirty="0">
                <a:latin typeface="Arial" pitchFamily="34" charset="0"/>
                <a:cs typeface="Arial" pitchFamily="34" charset="0"/>
              </a:rPr>
              <a:t>Everything is in reverse chronological order</a:t>
            </a:r>
          </a:p>
          <a:p>
            <a:endParaRPr lang="en-US" dirty="0">
              <a:latin typeface="Arial" pitchFamily="34" charset="0"/>
              <a:cs typeface="Arial" pitchFamily="34" charset="0"/>
            </a:endParaRPr>
          </a:p>
          <a:p>
            <a:r>
              <a:rPr lang="en-US" dirty="0">
                <a:latin typeface="Arial" pitchFamily="34" charset="0"/>
                <a:cs typeface="Arial" pitchFamily="34" charset="0"/>
              </a:rPr>
              <a:t>Education: All universities attended for medical school, graduate and undergraduate education (most recent first)</a:t>
            </a:r>
          </a:p>
          <a:p>
            <a:pPr lvl="1"/>
            <a:r>
              <a:rPr lang="en-US" dirty="0">
                <a:latin typeface="Arial" pitchFamily="34" charset="0"/>
                <a:cs typeface="Arial" pitchFamily="34" charset="0"/>
              </a:rPr>
              <a:t>Name and location of institution</a:t>
            </a:r>
          </a:p>
          <a:p>
            <a:pPr lvl="1"/>
            <a:r>
              <a:rPr lang="en-US" dirty="0">
                <a:latin typeface="Arial" pitchFamily="34" charset="0"/>
                <a:cs typeface="Arial" pitchFamily="34" charset="0"/>
              </a:rPr>
              <a:t>Degree earned</a:t>
            </a:r>
          </a:p>
          <a:p>
            <a:pPr lvl="1"/>
            <a:r>
              <a:rPr lang="en-US" dirty="0">
                <a:latin typeface="Arial" pitchFamily="34" charset="0"/>
                <a:cs typeface="Arial" pitchFamily="34" charset="0"/>
              </a:rPr>
              <a:t>Date of completion (anticipated)</a:t>
            </a:r>
          </a:p>
          <a:p>
            <a:pPr lvl="1"/>
            <a:r>
              <a:rPr lang="en-US" dirty="0">
                <a:latin typeface="Arial" pitchFamily="34" charset="0"/>
                <a:cs typeface="Arial" pitchFamily="34" charset="0"/>
              </a:rPr>
              <a:t>Major/minor field of study</a:t>
            </a:r>
          </a:p>
          <a:p>
            <a:endParaRPr lang="en-US" dirty="0"/>
          </a:p>
        </p:txBody>
      </p:sp>
    </p:spTree>
    <p:extLst>
      <p:ext uri="{BB962C8B-B14F-4D97-AF65-F5344CB8AC3E}">
        <p14:creationId xmlns:p14="http://schemas.microsoft.com/office/powerpoint/2010/main" val="3441367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Vitae</a:t>
            </a:r>
          </a:p>
        </p:txBody>
      </p:sp>
      <p:sp>
        <p:nvSpPr>
          <p:cNvPr id="3" name="Content Placeholder 2"/>
          <p:cNvSpPr>
            <a:spLocks noGrp="1"/>
          </p:cNvSpPr>
          <p:nvPr>
            <p:ph idx="1"/>
          </p:nvPr>
        </p:nvSpPr>
        <p:spPr>
          <a:xfrm>
            <a:off x="457200" y="1600200"/>
            <a:ext cx="8229600" cy="4953000"/>
          </a:xfrm>
        </p:spPr>
        <p:txBody>
          <a:bodyPr>
            <a:normAutofit/>
          </a:bodyPr>
          <a:lstStyle/>
          <a:p>
            <a:r>
              <a:rPr lang="en-US" dirty="0">
                <a:latin typeface="Arial" pitchFamily="34" charset="0"/>
                <a:cs typeface="Arial" pitchFamily="34" charset="0"/>
              </a:rPr>
              <a:t>Leadership Experience</a:t>
            </a:r>
          </a:p>
          <a:p>
            <a:pPr lvl="1"/>
            <a:r>
              <a:rPr lang="en-US" dirty="0">
                <a:latin typeface="Arial" pitchFamily="34" charset="0"/>
                <a:cs typeface="Arial" pitchFamily="34" charset="0"/>
              </a:rPr>
              <a:t>President, Treasurer of Student Interest Group</a:t>
            </a:r>
          </a:p>
          <a:p>
            <a:endParaRPr lang="en-US" dirty="0">
              <a:latin typeface="Arial" pitchFamily="34" charset="0"/>
              <a:cs typeface="Arial" pitchFamily="34" charset="0"/>
            </a:endParaRPr>
          </a:p>
          <a:p>
            <a:r>
              <a:rPr lang="en-US" dirty="0">
                <a:latin typeface="Arial" pitchFamily="34" charset="0"/>
                <a:cs typeface="Arial" pitchFamily="34" charset="0"/>
              </a:rPr>
              <a:t>Work Experience</a:t>
            </a:r>
          </a:p>
          <a:p>
            <a:pPr lvl="1"/>
            <a:r>
              <a:rPr lang="en-US" dirty="0">
                <a:latin typeface="Arial" pitchFamily="34" charset="0"/>
                <a:cs typeface="Arial" pitchFamily="34" charset="0"/>
              </a:rPr>
              <a:t>Most recent first</a:t>
            </a:r>
          </a:p>
          <a:p>
            <a:pPr lvl="1"/>
            <a:r>
              <a:rPr lang="en-US" dirty="0">
                <a:latin typeface="Arial" pitchFamily="34" charset="0"/>
                <a:cs typeface="Arial" pitchFamily="34" charset="0"/>
              </a:rPr>
              <a:t>Position, title, name of employer, location, dates employed</a:t>
            </a:r>
          </a:p>
          <a:p>
            <a:pPr lvl="1">
              <a:buNone/>
            </a:pPr>
            <a:endParaRPr lang="en-US" dirty="0">
              <a:latin typeface="Arial" pitchFamily="34" charset="0"/>
              <a:cs typeface="Arial" pitchFamily="34" charset="0"/>
            </a:endParaRPr>
          </a:p>
          <a:p>
            <a:r>
              <a:rPr lang="en-US" dirty="0">
                <a:latin typeface="Arial" pitchFamily="34" charset="0"/>
                <a:cs typeface="Arial" pitchFamily="34" charset="0"/>
              </a:rPr>
              <a:t>Research Experience</a:t>
            </a:r>
          </a:p>
          <a:p>
            <a:pPr lvl="1"/>
            <a:r>
              <a:rPr lang="en-US" dirty="0">
                <a:latin typeface="Arial" pitchFamily="34" charset="0"/>
                <a:cs typeface="Arial" pitchFamily="34" charset="0"/>
              </a:rPr>
              <a:t>Title describing project</a:t>
            </a:r>
          </a:p>
          <a:p>
            <a:pPr lvl="1"/>
            <a:r>
              <a:rPr lang="en-US" dirty="0">
                <a:latin typeface="Arial" pitchFamily="34" charset="0"/>
                <a:cs typeface="Arial" pitchFamily="34" charset="0"/>
              </a:rPr>
              <a:t>Research mentor’s name</a:t>
            </a:r>
          </a:p>
          <a:p>
            <a:pPr lvl="1"/>
            <a:r>
              <a:rPr lang="en-US" dirty="0">
                <a:latin typeface="Arial" pitchFamily="34" charset="0"/>
                <a:cs typeface="Arial" pitchFamily="34" charset="0"/>
              </a:rPr>
              <a:t>Location and dates</a:t>
            </a:r>
          </a:p>
          <a:p>
            <a:pPr lvl="1"/>
            <a:r>
              <a:rPr lang="en-US" dirty="0">
                <a:latin typeface="Arial" pitchFamily="34" charset="0"/>
                <a:cs typeface="Arial" pitchFamily="34" charset="0"/>
              </a:rPr>
              <a:t>Your title (research assistant, fellow)</a:t>
            </a:r>
          </a:p>
          <a:p>
            <a:pPr marL="365760" lvl="1" indent="0">
              <a:buNone/>
            </a:pPr>
            <a:endParaRPr lang="en-US" dirty="0">
              <a:latin typeface="Arial" pitchFamily="34" charset="0"/>
              <a:cs typeface="Arial" pitchFamily="34" charset="0"/>
            </a:endParaRPr>
          </a:p>
          <a:p>
            <a:pPr lvl="1">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Vitae</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Community Service Activities/Extracurricular</a:t>
            </a:r>
          </a:p>
          <a:p>
            <a:pPr lvl="1"/>
            <a:r>
              <a:rPr lang="en-US" dirty="0">
                <a:latin typeface="Arial" pitchFamily="34" charset="0"/>
                <a:cs typeface="Arial" pitchFamily="34" charset="0"/>
              </a:rPr>
              <a:t>Most important activities and the dates</a:t>
            </a:r>
          </a:p>
          <a:p>
            <a:pPr lvl="1"/>
            <a:r>
              <a:rPr lang="en-US" dirty="0">
                <a:latin typeface="Arial" pitchFamily="34" charset="0"/>
                <a:cs typeface="Arial" pitchFamily="34" charset="0"/>
              </a:rPr>
              <a:t>Include pre-medical school activities only if extraordinary OR applicable to health care</a:t>
            </a:r>
          </a:p>
          <a:p>
            <a:pPr lvl="1">
              <a:buNone/>
            </a:pPr>
            <a:endParaRPr lang="en-US" dirty="0">
              <a:latin typeface="Arial" pitchFamily="34" charset="0"/>
              <a:cs typeface="Arial" pitchFamily="34" charset="0"/>
            </a:endParaRPr>
          </a:p>
          <a:p>
            <a:r>
              <a:rPr lang="en-US" dirty="0">
                <a:latin typeface="Arial" pitchFamily="34" charset="0"/>
                <a:cs typeface="Arial" pitchFamily="34" charset="0"/>
              </a:rPr>
              <a:t>Publications</a:t>
            </a:r>
          </a:p>
          <a:p>
            <a:pPr lvl="1"/>
            <a:r>
              <a:rPr lang="en-US" dirty="0">
                <a:latin typeface="Arial" pitchFamily="34" charset="0"/>
                <a:cs typeface="Arial" pitchFamily="34" charset="0"/>
              </a:rPr>
              <a:t>List all published articles you’ve authored</a:t>
            </a:r>
          </a:p>
          <a:p>
            <a:pPr lvl="1"/>
            <a:r>
              <a:rPr lang="en-US" dirty="0">
                <a:latin typeface="Arial" pitchFamily="34" charset="0"/>
                <a:cs typeface="Arial" pitchFamily="34" charset="0"/>
              </a:rPr>
              <a:t>If accepted but not published yet, “In press”</a:t>
            </a:r>
          </a:p>
          <a:p>
            <a:pPr lvl="1"/>
            <a:r>
              <a:rPr lang="en-US" dirty="0">
                <a:latin typeface="Arial" pitchFamily="34" charset="0"/>
                <a:cs typeface="Arial" pitchFamily="34" charset="0"/>
              </a:rPr>
              <a:t>May include manuscripts in the works</a:t>
            </a:r>
          </a:p>
          <a:p>
            <a:pPr lvl="1"/>
            <a:r>
              <a:rPr lang="en-US" dirty="0">
                <a:latin typeface="Arial" pitchFamily="34" charset="0"/>
                <a:cs typeface="Arial" pitchFamily="34" charset="0"/>
              </a:rPr>
              <a:t>Be consistent throughout the CV</a:t>
            </a:r>
          </a:p>
          <a:p>
            <a:pPr lvl="1"/>
            <a:r>
              <a:rPr lang="en-US" dirty="0">
                <a:effectLst/>
                <a:latin typeface="Arial" panose="020B0604020202020204" pitchFamily="34" charset="0"/>
                <a:ea typeface="Times New Roman" panose="02020603050405020304" pitchFamily="18" charset="0"/>
                <a:cs typeface="Arial" panose="020B0604020202020204" pitchFamily="34" charset="0"/>
              </a:rPr>
              <a:t>Peer Reviewed Journal Articles/Abstracts(Other than Published)</a:t>
            </a:r>
            <a:endParaRPr lang="en-US" dirty="0">
              <a:latin typeface="Arial" panose="020B0604020202020204"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Vitae</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Presentations</a:t>
            </a:r>
          </a:p>
          <a:p>
            <a:pPr lvl="1"/>
            <a:r>
              <a:rPr lang="en-US" dirty="0">
                <a:latin typeface="Arial" pitchFamily="34" charset="0"/>
                <a:cs typeface="Arial" pitchFamily="34" charset="0"/>
              </a:rPr>
              <a:t>List research or poster presentations at conferences, lectures, specialty association meetings, including virtual</a:t>
            </a:r>
          </a:p>
          <a:p>
            <a:pPr lvl="1"/>
            <a:r>
              <a:rPr lang="en-US" dirty="0">
                <a:latin typeface="Arial" pitchFamily="34" charset="0"/>
                <a:cs typeface="Arial" pitchFamily="34" charset="0"/>
              </a:rPr>
              <a:t>List title, authors, audience</a:t>
            </a:r>
          </a:p>
          <a:p>
            <a:pPr lvl="1"/>
            <a:r>
              <a:rPr lang="en-US" dirty="0">
                <a:latin typeface="Arial" pitchFamily="34" charset="0"/>
                <a:cs typeface="Arial" pitchFamily="34" charset="0"/>
              </a:rPr>
              <a:t>May consider combining with ‘Abstracts’ section</a:t>
            </a:r>
          </a:p>
          <a:p>
            <a:pPr lvl="1"/>
            <a:r>
              <a:rPr lang="en-US" dirty="0">
                <a:latin typeface="Arial" pitchFamily="34" charset="0"/>
                <a:cs typeface="Arial" pitchFamily="34" charset="0"/>
              </a:rPr>
              <a:t>Be sure to include Cultural Immersion poster presentation</a:t>
            </a:r>
          </a:p>
          <a:p>
            <a:endParaRPr lang="en-US" dirty="0">
              <a:latin typeface="Arial" pitchFamily="34" charset="0"/>
              <a:cs typeface="Arial" pitchFamily="34" charset="0"/>
            </a:endParaRPr>
          </a:p>
          <a:p>
            <a:pPr marL="274320" lvl="1" indent="-274320"/>
            <a:r>
              <a:rPr lang="en-US" dirty="0">
                <a:latin typeface="Arial" pitchFamily="34" charset="0"/>
                <a:cs typeface="Arial" pitchFamily="34" charset="0"/>
              </a:rPr>
              <a:t>Professional Memberships </a:t>
            </a:r>
          </a:p>
          <a:p>
            <a:pPr marL="640080" lvl="2" indent="-274320"/>
            <a:r>
              <a:rPr lang="en-US" dirty="0">
                <a:latin typeface="Arial" pitchFamily="34" charset="0"/>
                <a:cs typeface="Arial" pitchFamily="34" charset="0"/>
              </a:rPr>
              <a:t>Be sure to include ‘Student Member’</a:t>
            </a:r>
          </a:p>
          <a:p>
            <a:pPr marL="640080" lvl="2" indent="-274320"/>
            <a:r>
              <a:rPr lang="en-US" dirty="0">
                <a:latin typeface="Arial" pitchFamily="34" charset="0"/>
                <a:cs typeface="Arial" pitchFamily="34" charset="0"/>
              </a:rPr>
              <a:t>i.e. American Academy of Orthopedic Surgeons – Student Member</a:t>
            </a:r>
          </a:p>
          <a:p>
            <a:pPr lvl="1"/>
            <a:endParaRPr lang="en-US" dirty="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Vitae</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Hobbies and Interests</a:t>
            </a:r>
          </a:p>
          <a:p>
            <a:pPr lvl="1"/>
            <a:r>
              <a:rPr lang="en-US" dirty="0">
                <a:latin typeface="Arial" pitchFamily="34" charset="0"/>
                <a:cs typeface="Arial" pitchFamily="34" charset="0"/>
              </a:rPr>
              <a:t>INCLUDE this information (especially on ERAS application)</a:t>
            </a:r>
          </a:p>
          <a:p>
            <a:pPr lvl="1"/>
            <a:r>
              <a:rPr lang="en-US" dirty="0">
                <a:latin typeface="Arial" pitchFamily="34" charset="0"/>
                <a:cs typeface="Arial" pitchFamily="34" charset="0"/>
              </a:rPr>
              <a:t>Your interviewers will thank you!</a:t>
            </a:r>
          </a:p>
          <a:p>
            <a:pPr lvl="1">
              <a:buNone/>
            </a:pPr>
            <a:endParaRPr lang="en-US" dirty="0">
              <a:latin typeface="Arial" pitchFamily="34" charset="0"/>
              <a:cs typeface="Arial" pitchFamily="34" charset="0"/>
            </a:endParaRPr>
          </a:p>
          <a:p>
            <a:pPr marL="0" lvl="1" indent="0">
              <a:buNone/>
            </a:pPr>
            <a:endParaRPr lang="en-US" dirty="0">
              <a:latin typeface="Arial" pitchFamily="34" charset="0"/>
              <a:cs typeface="Arial" pitchFamily="34" charset="0"/>
            </a:endParaRPr>
          </a:p>
          <a:p>
            <a:pPr marL="365760" lvl="1" indent="0">
              <a:buNone/>
            </a:pPr>
            <a:endParaRPr lang="en-US" sz="2400" b="1" dirty="0">
              <a:latin typeface="Arial" pitchFamily="34" charset="0"/>
              <a:cs typeface="Arial" pitchFamily="34" charset="0"/>
            </a:endParaRPr>
          </a:p>
          <a:p>
            <a:pPr marL="365760" lvl="1" indent="0" algn="ctr">
              <a:buNone/>
            </a:pPr>
            <a:r>
              <a:rPr lang="en-US" sz="2400" dirty="0"/>
              <a:t>Career Planning microsite – link in D2L coming</a:t>
            </a:r>
          </a:p>
          <a:p>
            <a:pPr marL="365760" lvl="1" indent="0" algn="ctr">
              <a:buNone/>
            </a:pPr>
            <a:r>
              <a:rPr lang="en-US" sz="2400" dirty="0"/>
              <a:t>	Many examples to choose from</a:t>
            </a:r>
          </a:p>
          <a:p>
            <a:pPr lvl="2"/>
            <a:endParaRPr lang="en-US" dirty="0"/>
          </a:p>
          <a:p>
            <a:pPr lvl="1" algn="ct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latin typeface="Arial" pitchFamily="34" charset="0"/>
                <a:cs typeface="Arial" pitchFamily="34" charset="0"/>
              </a:rPr>
              <a:t>Personal Statement</a:t>
            </a:r>
          </a:p>
        </p:txBody>
      </p:sp>
      <p:sp>
        <p:nvSpPr>
          <p:cNvPr id="3" name="Content Placeholder 2"/>
          <p:cNvSpPr>
            <a:spLocks noGrp="1"/>
          </p:cNvSpPr>
          <p:nvPr>
            <p:ph idx="1"/>
          </p:nvPr>
        </p:nvSpPr>
        <p:spPr>
          <a:xfrm>
            <a:off x="457200" y="1295400"/>
            <a:ext cx="8305800" cy="5105400"/>
          </a:xfrm>
        </p:spPr>
        <p:txBody>
          <a:bodyPr/>
          <a:lstStyle/>
          <a:p>
            <a:r>
              <a:rPr lang="en-US" dirty="0">
                <a:latin typeface="Arial" pitchFamily="34" charset="0"/>
                <a:cs typeface="Arial" pitchFamily="34" charset="0"/>
              </a:rPr>
              <a:t>Integral part of your application </a:t>
            </a:r>
          </a:p>
          <a:p>
            <a:r>
              <a:rPr lang="en-US" dirty="0">
                <a:latin typeface="Arial" pitchFamily="34" charset="0"/>
                <a:cs typeface="Arial" pitchFamily="34" charset="0"/>
              </a:rPr>
              <a:t>Is your chance for the program to “know” you</a:t>
            </a:r>
          </a:p>
          <a:p>
            <a:r>
              <a:rPr lang="en-US" dirty="0">
                <a:latin typeface="Arial" pitchFamily="34" charset="0"/>
                <a:cs typeface="Arial" pitchFamily="34" charset="0"/>
              </a:rPr>
              <a:t>Want it to help you stand out – </a:t>
            </a:r>
            <a:r>
              <a:rPr lang="en-US" i="1" dirty="0">
                <a:latin typeface="Arial" pitchFamily="34" charset="0"/>
                <a:cs typeface="Arial" pitchFamily="34" charset="0"/>
              </a:rPr>
              <a:t>but not too much</a:t>
            </a:r>
          </a:p>
          <a:p>
            <a:r>
              <a:rPr lang="en-US" dirty="0">
                <a:solidFill>
                  <a:srgbClr val="FFFF00"/>
                </a:solidFill>
                <a:latin typeface="Arial" pitchFamily="34" charset="0"/>
                <a:cs typeface="Arial" pitchFamily="34" charset="0"/>
              </a:rPr>
              <a:t>Values-Experiences-Goals</a:t>
            </a:r>
          </a:p>
          <a:p>
            <a:pPr marL="0" indent="0">
              <a:buNone/>
            </a:pPr>
            <a:endParaRPr lang="en-US" dirty="0">
              <a:latin typeface="Arial" pitchFamily="34" charset="0"/>
              <a:cs typeface="Arial" pitchFamily="34" charset="0"/>
            </a:endParaRPr>
          </a:p>
          <a:p>
            <a:r>
              <a:rPr lang="en-US" dirty="0">
                <a:latin typeface="Arial" pitchFamily="34" charset="0"/>
                <a:cs typeface="Arial" pitchFamily="34" charset="0"/>
              </a:rPr>
              <a:t>Communicate passion for your specialty</a:t>
            </a:r>
          </a:p>
          <a:p>
            <a:pPr lvl="1"/>
            <a:r>
              <a:rPr lang="en-US" dirty="0">
                <a:latin typeface="Arial" pitchFamily="34" charset="0"/>
                <a:cs typeface="Arial" pitchFamily="34" charset="0"/>
              </a:rPr>
              <a:t>Specific experiences</a:t>
            </a:r>
          </a:p>
          <a:p>
            <a:pPr lvl="1"/>
            <a:endParaRPr lang="en-US" dirty="0">
              <a:latin typeface="Arial" pitchFamily="34" charset="0"/>
              <a:cs typeface="Arial" pitchFamily="34" charset="0"/>
            </a:endParaRPr>
          </a:p>
          <a:p>
            <a:r>
              <a:rPr lang="en-US" dirty="0">
                <a:latin typeface="Arial" pitchFamily="34" charset="0"/>
                <a:cs typeface="Arial" pitchFamily="34" charset="0"/>
              </a:rPr>
              <a:t>Address sensitive issues and take responsibility</a:t>
            </a:r>
          </a:p>
          <a:p>
            <a:pPr lvl="1"/>
            <a:r>
              <a:rPr lang="en-US" dirty="0">
                <a:latin typeface="Arial" pitchFamily="34" charset="0"/>
                <a:cs typeface="Arial" pitchFamily="34" charset="0"/>
              </a:rPr>
              <a:t>Remediation, repeat attempt on Step 1 (may or may not include)</a:t>
            </a:r>
          </a:p>
          <a:p>
            <a:pPr lvl="1"/>
            <a:endParaRPr lang="en-US" dirty="0">
              <a:latin typeface="Arial" pitchFamily="34" charset="0"/>
              <a:cs typeface="Arial" pitchFamily="34" charset="0"/>
            </a:endParaRPr>
          </a:p>
          <a:p>
            <a:r>
              <a:rPr lang="en-US" dirty="0">
                <a:latin typeface="Arial" pitchFamily="34" charset="0"/>
                <a:cs typeface="Arial" pitchFamily="34" charset="0"/>
              </a:rPr>
              <a:t>Provide information the interviewers can use for questions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latin typeface="Arial" pitchFamily="34" charset="0"/>
                <a:cs typeface="Arial" pitchFamily="34" charset="0"/>
              </a:rPr>
              <a:t>Personal Statement</a:t>
            </a:r>
          </a:p>
        </p:txBody>
      </p:sp>
      <p:sp>
        <p:nvSpPr>
          <p:cNvPr id="3" name="Content Placeholder 2"/>
          <p:cNvSpPr>
            <a:spLocks noGrp="1"/>
          </p:cNvSpPr>
          <p:nvPr>
            <p:ph idx="1"/>
          </p:nvPr>
        </p:nvSpPr>
        <p:spPr>
          <a:xfrm>
            <a:off x="457200" y="1295400"/>
            <a:ext cx="8229600" cy="4830763"/>
          </a:xfrm>
        </p:spPr>
        <p:txBody>
          <a:bodyPr/>
          <a:lstStyle/>
          <a:p>
            <a:r>
              <a:rPr lang="en-US" dirty="0">
                <a:latin typeface="Arial" pitchFamily="34" charset="0"/>
                <a:cs typeface="Arial" pitchFamily="34" charset="0"/>
              </a:rPr>
              <a:t>Be personal – tell about you</a:t>
            </a:r>
          </a:p>
          <a:p>
            <a:pPr>
              <a:buNone/>
            </a:pPr>
            <a:endParaRPr lang="en-US" dirty="0">
              <a:latin typeface="Arial" pitchFamily="34" charset="0"/>
              <a:cs typeface="Arial" pitchFamily="34" charset="0"/>
            </a:endParaRPr>
          </a:p>
          <a:p>
            <a:r>
              <a:rPr lang="en-US" dirty="0">
                <a:latin typeface="Arial" pitchFamily="34" charset="0"/>
                <a:cs typeface="Arial" pitchFamily="34" charset="0"/>
              </a:rPr>
              <a:t>Slip in marketable abilities</a:t>
            </a:r>
          </a:p>
          <a:p>
            <a:pPr>
              <a:buNone/>
            </a:pPr>
            <a:endParaRPr lang="en-US" dirty="0">
              <a:latin typeface="Arial" pitchFamily="34" charset="0"/>
              <a:cs typeface="Arial" pitchFamily="34" charset="0"/>
            </a:endParaRPr>
          </a:p>
          <a:p>
            <a:r>
              <a:rPr lang="en-US" dirty="0">
                <a:latin typeface="Arial" pitchFamily="34" charset="0"/>
                <a:cs typeface="Arial" pitchFamily="34" charset="0"/>
              </a:rPr>
              <a:t>Include specialty-specific attributes </a:t>
            </a:r>
          </a:p>
          <a:p>
            <a:pPr lvl="1"/>
            <a:r>
              <a:rPr lang="en-US" dirty="0">
                <a:latin typeface="Arial" pitchFamily="34" charset="0"/>
                <a:cs typeface="Arial" pitchFamily="34" charset="0"/>
              </a:rPr>
              <a:t>‘cool under pressure’	</a:t>
            </a:r>
          </a:p>
          <a:p>
            <a:pPr lvl="1"/>
            <a:r>
              <a:rPr lang="en-US" dirty="0">
                <a:latin typeface="Arial" pitchFamily="34" charset="0"/>
                <a:cs typeface="Arial" pitchFamily="34" charset="0"/>
              </a:rPr>
              <a:t> enjoy variety and pace of the ED (avoid “I have ADD and the ED is perfect for me)</a:t>
            </a:r>
          </a:p>
          <a:p>
            <a:pPr lvl="1">
              <a:buNone/>
            </a:pPr>
            <a:endParaRPr lang="en-US" dirty="0">
              <a:latin typeface="Arial" pitchFamily="34" charset="0"/>
              <a:cs typeface="Arial" pitchFamily="34" charset="0"/>
            </a:endParaRPr>
          </a:p>
          <a:p>
            <a:r>
              <a:rPr lang="en-US" dirty="0">
                <a:latin typeface="Arial" pitchFamily="34" charset="0"/>
                <a:cs typeface="Arial" pitchFamily="34" charset="0"/>
              </a:rPr>
              <a:t>Professional</a:t>
            </a:r>
          </a:p>
          <a:p>
            <a:pPr lvl="1"/>
            <a:r>
              <a:rPr lang="en-US" dirty="0">
                <a:solidFill>
                  <a:srgbClr val="FF0000"/>
                </a:solidFill>
                <a:latin typeface="Arial" pitchFamily="34" charset="0"/>
                <a:cs typeface="Arial" pitchFamily="34" charset="0"/>
              </a:rPr>
              <a:t>NO</a:t>
            </a:r>
            <a:r>
              <a:rPr lang="en-US" dirty="0">
                <a:latin typeface="Arial" pitchFamily="34" charset="0"/>
                <a:cs typeface="Arial" pitchFamily="34" charset="0"/>
              </a:rPr>
              <a:t> grammatical or spelling errors (some screen out immediately)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Personal Statement - </a:t>
            </a:r>
            <a:r>
              <a:rPr lang="en-US" u="sng" dirty="0">
                <a:solidFill>
                  <a:srgbClr val="FF0000"/>
                </a:solidFill>
                <a:latin typeface="Arial" pitchFamily="34" charset="0"/>
                <a:cs typeface="Arial" pitchFamily="34" charset="0"/>
              </a:rPr>
              <a:t>AVOID</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Online services that promise you the perfect PS</a:t>
            </a:r>
          </a:p>
          <a:p>
            <a:pPr>
              <a:buNone/>
            </a:pPr>
            <a:endParaRPr lang="en-US" dirty="0">
              <a:latin typeface="Arial" pitchFamily="34" charset="0"/>
              <a:cs typeface="Arial" pitchFamily="34" charset="0"/>
            </a:endParaRPr>
          </a:p>
          <a:p>
            <a:r>
              <a:rPr lang="en-US" dirty="0">
                <a:latin typeface="Arial" pitchFamily="34" charset="0"/>
                <a:cs typeface="Arial" pitchFamily="34" charset="0"/>
              </a:rPr>
              <a:t>Copy from others</a:t>
            </a:r>
          </a:p>
          <a:p>
            <a:pPr>
              <a:buNone/>
            </a:pPr>
            <a:endParaRPr lang="en-US" dirty="0">
              <a:latin typeface="Arial" pitchFamily="34" charset="0"/>
              <a:cs typeface="Arial" pitchFamily="34" charset="0"/>
            </a:endParaRPr>
          </a:p>
          <a:p>
            <a:r>
              <a:rPr lang="en-US" dirty="0">
                <a:latin typeface="Arial" pitchFamily="34" charset="0"/>
                <a:cs typeface="Arial" pitchFamily="34" charset="0"/>
              </a:rPr>
              <a:t>Run-on sentences</a:t>
            </a:r>
          </a:p>
          <a:p>
            <a:endParaRPr lang="en-US" dirty="0">
              <a:latin typeface="Arial" pitchFamily="34" charset="0"/>
              <a:cs typeface="Arial" pitchFamily="34" charset="0"/>
            </a:endParaRPr>
          </a:p>
          <a:p>
            <a:r>
              <a:rPr lang="en-US" dirty="0">
                <a:latin typeface="Arial" pitchFamily="34" charset="0"/>
                <a:cs typeface="Arial" pitchFamily="34" charset="0"/>
              </a:rPr>
              <a:t>Quotes</a:t>
            </a:r>
          </a:p>
          <a:p>
            <a:endParaRPr lang="en-US" dirty="0">
              <a:latin typeface="Arial" pitchFamily="34" charset="0"/>
              <a:cs typeface="Arial" pitchFamily="34" charset="0"/>
            </a:endParaRPr>
          </a:p>
          <a:p>
            <a:r>
              <a:rPr lang="en-US" dirty="0">
                <a:latin typeface="Arial" pitchFamily="34" charset="0"/>
                <a:cs typeface="Arial" pitchFamily="34" charset="0"/>
              </a:rPr>
              <a:t>Begging  - “please grant me an interview”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latin typeface="Arial" panose="020B0604020202020204" pitchFamily="34" charset="0"/>
                <a:cs typeface="Arial" panose="020B0604020202020204" pitchFamily="34" charset="0"/>
              </a:rPr>
              <a:t>Personal Statement - Specifics</a:t>
            </a:r>
          </a:p>
        </p:txBody>
      </p:sp>
      <p:sp>
        <p:nvSpPr>
          <p:cNvPr id="3" name="Content Placeholder 2"/>
          <p:cNvSpPr>
            <a:spLocks noGrp="1"/>
          </p:cNvSpPr>
          <p:nvPr>
            <p:ph idx="1"/>
          </p:nvPr>
        </p:nvSpPr>
        <p:spPr>
          <a:xfrm>
            <a:off x="457200" y="1447800"/>
            <a:ext cx="8229600" cy="4876800"/>
          </a:xfrm>
        </p:spPr>
        <p:txBody>
          <a:bodyPr>
            <a:normAutofit/>
          </a:bodyPr>
          <a:lstStyle/>
          <a:p>
            <a:r>
              <a:rPr lang="en-US" dirty="0"/>
              <a:t>ENT – No longer requiring a specific paragraph on why you are interested in their program (this meant separate PS for each)</a:t>
            </a:r>
          </a:p>
          <a:p>
            <a:endParaRPr lang="en-US" dirty="0"/>
          </a:p>
          <a:p>
            <a:r>
              <a:rPr lang="en-US" dirty="0"/>
              <a:t>Surgery and surgical subspecialties – Shorter the better</a:t>
            </a:r>
          </a:p>
          <a:p>
            <a:pPr marL="0" indent="0">
              <a:buNone/>
            </a:pPr>
            <a:endParaRPr lang="en-US" dirty="0"/>
          </a:p>
          <a:p>
            <a:r>
              <a:rPr lang="en-US" dirty="0"/>
              <a:t>Don’t go over 1 page (a bit more leeway with psychiatry)</a:t>
            </a:r>
          </a:p>
        </p:txBody>
      </p:sp>
    </p:spTree>
    <p:extLst>
      <p:ext uri="{BB962C8B-B14F-4D97-AF65-F5344CB8AC3E}">
        <p14:creationId xmlns:p14="http://schemas.microsoft.com/office/powerpoint/2010/main" val="30078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VSLO – Visiting Student Learning Opportunities (aka VSAS)</a:t>
            </a:r>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r>
              <a:rPr lang="en-US" dirty="0"/>
              <a:t>Host institutions that accept medical students for away rotations</a:t>
            </a:r>
          </a:p>
          <a:p>
            <a:endParaRPr lang="en-US" dirty="0"/>
          </a:p>
          <a:p>
            <a:r>
              <a:rPr lang="en-US" dirty="0"/>
              <a:t>US and International rotations combined</a:t>
            </a:r>
          </a:p>
          <a:p>
            <a:endParaRPr lang="en-US" dirty="0"/>
          </a:p>
          <a:p>
            <a:r>
              <a:rPr lang="en-US" dirty="0"/>
              <a:t>April 15</a:t>
            </a:r>
            <a:r>
              <a:rPr lang="en-US" baseline="30000" dirty="0"/>
              <a:t>st</a:t>
            </a:r>
            <a:r>
              <a:rPr lang="en-US" dirty="0"/>
              <a:t> is the date to submit applications – May1</a:t>
            </a:r>
            <a:r>
              <a:rPr lang="en-US" baseline="30000" dirty="0"/>
              <a:t>st</a:t>
            </a:r>
            <a:r>
              <a:rPr lang="en-US" dirty="0"/>
              <a:t> institutions will review</a:t>
            </a:r>
          </a:p>
          <a:p>
            <a:endParaRPr lang="en-US" dirty="0"/>
          </a:p>
          <a:p>
            <a:r>
              <a:rPr lang="en-US" dirty="0"/>
              <a:t>Some institutions do NOT participate in VSLO</a:t>
            </a:r>
          </a:p>
          <a:p>
            <a:endParaRPr lang="en-US" dirty="0"/>
          </a:p>
          <a:p>
            <a:pPr marL="0" indent="0">
              <a:buNone/>
            </a:pPr>
            <a:endParaRPr lang="en-US" dirty="0"/>
          </a:p>
          <a:p>
            <a:r>
              <a:rPr lang="en-US" dirty="0">
                <a:hlinkClick r:id="rId2"/>
              </a:rPr>
              <a:t>https://students-residents.aamc.org/attending-medical-school/article/about-vslo/</a:t>
            </a:r>
            <a:endParaRPr lang="en-US" dirty="0"/>
          </a:p>
          <a:p>
            <a:endParaRPr lang="en-US" dirty="0"/>
          </a:p>
          <a:p>
            <a:endParaRPr lang="en-US" dirty="0"/>
          </a:p>
        </p:txBody>
      </p:sp>
    </p:spTree>
    <p:extLst>
      <p:ext uri="{BB962C8B-B14F-4D97-AF65-F5344CB8AC3E}">
        <p14:creationId xmlns:p14="http://schemas.microsoft.com/office/powerpoint/2010/main" val="1734927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latin typeface="Arial" pitchFamily="34" charset="0"/>
                <a:cs typeface="Arial" pitchFamily="34" charset="0"/>
              </a:rPr>
              <a:t>Personal Statement</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Have at least one, and perhaps more, reviewers</a:t>
            </a:r>
          </a:p>
          <a:p>
            <a:pPr lvl="1"/>
            <a:r>
              <a:rPr lang="en-US" dirty="0">
                <a:latin typeface="Arial" pitchFamily="34" charset="0"/>
                <a:cs typeface="Arial" pitchFamily="34" charset="0"/>
              </a:rPr>
              <a:t>Spouse, close friend, parent, sibling, buddy who was an English major (and you can trust), etc.</a:t>
            </a:r>
          </a:p>
          <a:p>
            <a:pPr algn="ctr">
              <a:buNone/>
            </a:pP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Letters of Recommendation</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Letters need to come from physicians</a:t>
            </a:r>
          </a:p>
          <a:p>
            <a:pPr lvl="1"/>
            <a:r>
              <a:rPr lang="en-US" dirty="0">
                <a:latin typeface="Arial" pitchFamily="34" charset="0"/>
                <a:cs typeface="Arial" pitchFamily="34" charset="0"/>
              </a:rPr>
              <a:t>Exception – long-term research mentor </a:t>
            </a:r>
          </a:p>
          <a:p>
            <a:pPr lvl="1">
              <a:buNone/>
            </a:pPr>
            <a:endParaRPr lang="en-US" dirty="0">
              <a:latin typeface="Arial" pitchFamily="34" charset="0"/>
              <a:cs typeface="Arial" pitchFamily="34" charset="0"/>
            </a:endParaRPr>
          </a:p>
          <a:p>
            <a:r>
              <a:rPr lang="en-US" dirty="0">
                <a:latin typeface="Arial" pitchFamily="34" charset="0"/>
                <a:cs typeface="Arial" pitchFamily="34" charset="0"/>
              </a:rPr>
              <a:t>Writers need to know you well</a:t>
            </a:r>
          </a:p>
          <a:p>
            <a:pPr lvl="1"/>
            <a:r>
              <a:rPr lang="en-US" dirty="0">
                <a:latin typeface="Arial" pitchFamily="34" charset="0"/>
                <a:cs typeface="Arial" pitchFamily="34" charset="0"/>
              </a:rPr>
              <a:t>Clinically</a:t>
            </a:r>
          </a:p>
          <a:p>
            <a:pPr lvl="1"/>
            <a:r>
              <a:rPr lang="en-US" dirty="0">
                <a:latin typeface="Arial" pitchFamily="34" charset="0"/>
                <a:cs typeface="Arial" pitchFamily="34" charset="0"/>
              </a:rPr>
              <a:t>Can describe your clinical abilities</a:t>
            </a:r>
          </a:p>
          <a:p>
            <a:pPr lvl="1"/>
            <a:r>
              <a:rPr lang="en-US" dirty="0">
                <a:latin typeface="Arial" pitchFamily="34" charset="0"/>
                <a:cs typeface="Arial" pitchFamily="34" charset="0"/>
              </a:rPr>
              <a:t>Attest to your personal attributes (team player, problem solver)</a:t>
            </a:r>
          </a:p>
          <a:p>
            <a:endParaRPr lang="en-US"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Letters of Recommendation</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How well did I perform?</a:t>
            </a:r>
          </a:p>
          <a:p>
            <a:r>
              <a:rPr lang="en-US" dirty="0">
                <a:latin typeface="Arial" pitchFamily="34" charset="0"/>
                <a:cs typeface="Arial" pitchFamily="34" charset="0"/>
              </a:rPr>
              <a:t>Did I develop a close relationship with this person?</a:t>
            </a:r>
          </a:p>
          <a:p>
            <a:r>
              <a:rPr lang="en-US" dirty="0">
                <a:latin typeface="Arial" pitchFamily="34" charset="0"/>
                <a:cs typeface="Arial" pitchFamily="34" charset="0"/>
              </a:rPr>
              <a:t>Does this person think highly of my clinical skills?</a:t>
            </a:r>
          </a:p>
          <a:p>
            <a:r>
              <a:rPr lang="en-US" dirty="0">
                <a:latin typeface="Arial" pitchFamily="34" charset="0"/>
                <a:cs typeface="Arial" pitchFamily="34" charset="0"/>
              </a:rPr>
              <a:t>Does this person care about my plans for the future?</a:t>
            </a:r>
          </a:p>
          <a:p>
            <a:r>
              <a:rPr lang="en-US" dirty="0">
                <a:latin typeface="Arial" pitchFamily="34" charset="0"/>
                <a:cs typeface="Arial" pitchFamily="34" charset="0"/>
              </a:rPr>
              <a:t>Does this person have good communication skills that will be reflected in my letter?</a:t>
            </a:r>
          </a:p>
          <a:p>
            <a:endParaRPr lang="en-US" dirty="0">
              <a:latin typeface="Arial" pitchFamily="34" charset="0"/>
              <a:cs typeface="Arial" pitchFamily="34" charset="0"/>
            </a:endParaRPr>
          </a:p>
          <a:p>
            <a:r>
              <a:rPr lang="en-US" dirty="0">
                <a:latin typeface="Arial" pitchFamily="34" charset="0"/>
                <a:cs typeface="Arial" pitchFamily="34" charset="0"/>
              </a:rPr>
              <a:t>**Does this person procrastinate (i.e. multiple delinquencies from medical staff for overdue chart signatures??)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a:latin typeface="Arial" pitchFamily="34" charset="0"/>
                <a:cs typeface="Arial" pitchFamily="34" charset="0"/>
              </a:rPr>
              <a:t>Letters of Recommendation</a:t>
            </a:r>
            <a:endParaRPr lang="en-US" dirty="0"/>
          </a:p>
        </p:txBody>
      </p:sp>
      <p:sp>
        <p:nvSpPr>
          <p:cNvPr id="3" name="Content Placeholder 2"/>
          <p:cNvSpPr>
            <a:spLocks noGrp="1"/>
          </p:cNvSpPr>
          <p:nvPr>
            <p:ph idx="1"/>
          </p:nvPr>
        </p:nvSpPr>
        <p:spPr>
          <a:xfrm>
            <a:off x="457200" y="1295400"/>
            <a:ext cx="8229600" cy="5105400"/>
          </a:xfrm>
        </p:spPr>
        <p:txBody>
          <a:bodyPr>
            <a:normAutofit/>
          </a:bodyPr>
          <a:lstStyle/>
          <a:p>
            <a:r>
              <a:rPr lang="en-US" dirty="0">
                <a:latin typeface="Arial" pitchFamily="34" charset="0"/>
                <a:cs typeface="Arial" pitchFamily="34" charset="0"/>
              </a:rPr>
              <a:t>Discuss your list of letter writers with multiple people </a:t>
            </a:r>
          </a:p>
          <a:p>
            <a:pPr lvl="1"/>
            <a:r>
              <a:rPr lang="en-US" dirty="0">
                <a:latin typeface="Arial" pitchFamily="34" charset="0"/>
                <a:cs typeface="Arial" pitchFamily="34" charset="0"/>
              </a:rPr>
              <a:t>MSPE Interview</a:t>
            </a:r>
          </a:p>
          <a:p>
            <a:pPr lvl="1"/>
            <a:r>
              <a:rPr lang="en-US" dirty="0">
                <a:latin typeface="Arial" pitchFamily="34" charset="0"/>
                <a:cs typeface="Arial" pitchFamily="34" charset="0"/>
              </a:rPr>
              <a:t>Student Affairs Dean/Asst Dean</a:t>
            </a:r>
          </a:p>
          <a:p>
            <a:pPr lvl="1"/>
            <a:r>
              <a:rPr lang="en-US" dirty="0">
                <a:latin typeface="Arial" pitchFamily="34" charset="0"/>
                <a:cs typeface="Arial" pitchFamily="34" charset="0"/>
              </a:rPr>
              <a:t>Campus Dean</a:t>
            </a:r>
          </a:p>
          <a:p>
            <a:endParaRPr lang="en-US" dirty="0">
              <a:latin typeface="Arial" pitchFamily="34" charset="0"/>
              <a:cs typeface="Arial" pitchFamily="34" charset="0"/>
            </a:endParaRPr>
          </a:p>
          <a:p>
            <a:r>
              <a:rPr lang="en-US" dirty="0">
                <a:latin typeface="Arial" pitchFamily="34" charset="0"/>
                <a:cs typeface="Arial" pitchFamily="34" charset="0"/>
              </a:rPr>
              <a:t>Asking letter writers:</a:t>
            </a:r>
          </a:p>
          <a:p>
            <a:pPr lvl="1"/>
            <a:r>
              <a:rPr lang="en-US" dirty="0">
                <a:latin typeface="Arial" pitchFamily="34" charset="0"/>
                <a:cs typeface="Arial" pitchFamily="34" charset="0"/>
              </a:rPr>
              <a:t>“Would you feel comfortable writing a strong letter of recommendation in support of me for residency application?” I know you are ultra-busy, but would you have time?”</a:t>
            </a:r>
          </a:p>
          <a:p>
            <a:pPr lvl="1">
              <a:buNone/>
            </a:pPr>
            <a:endParaRPr lang="en-US" dirty="0">
              <a:latin typeface="Arial" pitchFamily="34" charset="0"/>
              <a:cs typeface="Arial" pitchFamily="34" charset="0"/>
            </a:endParaRPr>
          </a:p>
          <a:p>
            <a:pPr lvl="1"/>
            <a:r>
              <a:rPr lang="en-US" dirty="0">
                <a:latin typeface="Arial" pitchFamily="34" charset="0"/>
                <a:cs typeface="Arial" pitchFamily="34" charset="0"/>
              </a:rPr>
              <a:t>Easy way out </a:t>
            </a:r>
          </a:p>
          <a:p>
            <a:endParaRPr lang="en-US" dirty="0">
              <a:latin typeface="Arial" pitchFamily="34" charset="0"/>
              <a:cs typeface="Arial" pitchFamily="34" charset="0"/>
            </a:endParaRPr>
          </a:p>
          <a:p>
            <a:r>
              <a:rPr lang="en-US" dirty="0">
                <a:latin typeface="Arial" pitchFamily="34" charset="0"/>
                <a:cs typeface="Arial" pitchFamily="34" charset="0"/>
              </a:rPr>
              <a:t>If you don’t get a strong “YES” – use your options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Letters of Recommendation</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latin typeface="Arial" pitchFamily="34" charset="0"/>
                <a:cs typeface="Arial" pitchFamily="34" charset="0"/>
              </a:rPr>
              <a:t>Ensure each letter writer is familiar with requirements of a LOR</a:t>
            </a:r>
          </a:p>
          <a:p>
            <a:pPr>
              <a:buNone/>
            </a:pPr>
            <a:endParaRPr lang="en-US" dirty="0">
              <a:latin typeface="Arial" pitchFamily="34" charset="0"/>
              <a:cs typeface="Arial" pitchFamily="34" charset="0"/>
            </a:endParaRPr>
          </a:p>
          <a:p>
            <a:r>
              <a:rPr lang="en-US" dirty="0">
                <a:latin typeface="Arial" pitchFamily="34" charset="0"/>
                <a:cs typeface="Arial" pitchFamily="34" charset="0"/>
              </a:rPr>
              <a:t>Provide them a copy of your CV, PS, copy of your evaluations</a:t>
            </a:r>
          </a:p>
          <a:p>
            <a:pPr marL="0" indent="0">
              <a:buNone/>
            </a:pPr>
            <a:r>
              <a:rPr lang="en-US" dirty="0">
                <a:latin typeface="Arial" pitchFamily="34" charset="0"/>
                <a:cs typeface="Arial" pitchFamily="34" charset="0"/>
              </a:rPr>
              <a:t> </a:t>
            </a:r>
          </a:p>
          <a:p>
            <a:r>
              <a:rPr lang="en-US" dirty="0">
                <a:latin typeface="Arial" pitchFamily="34" charset="0"/>
                <a:cs typeface="Arial" pitchFamily="34" charset="0"/>
              </a:rPr>
              <a:t>Form from ERAS that instructs them how to upload the letter </a:t>
            </a:r>
          </a:p>
          <a:p>
            <a:endParaRPr lang="en-US" dirty="0">
              <a:latin typeface="Arial" pitchFamily="34" charset="0"/>
              <a:cs typeface="Arial" pitchFamily="34" charset="0"/>
            </a:endParaRPr>
          </a:p>
          <a:p>
            <a:r>
              <a:rPr lang="en-US" dirty="0">
                <a:latin typeface="Arial" pitchFamily="34" charset="0"/>
                <a:cs typeface="Arial" pitchFamily="34" charset="0"/>
              </a:rPr>
              <a:t>Thank you notes afterward</a:t>
            </a:r>
          </a:p>
          <a:p>
            <a:endParaRPr lang="en-US" dirty="0">
              <a:latin typeface="Arial" pitchFamily="34" charset="0"/>
              <a:cs typeface="Arial" pitchFamily="34" charset="0"/>
            </a:endParaRPr>
          </a:p>
          <a:p>
            <a:r>
              <a:rPr lang="en-US" dirty="0">
                <a:latin typeface="Arial" pitchFamily="34" charset="0"/>
                <a:cs typeface="Arial" pitchFamily="34" charset="0"/>
              </a:rPr>
              <a:t>Deadlines – September 14</a:t>
            </a:r>
            <a:r>
              <a:rPr lang="en-US" baseline="30000" dirty="0">
                <a:latin typeface="Arial" pitchFamily="34" charset="0"/>
                <a:cs typeface="Arial" pitchFamily="34" charset="0"/>
              </a:rPr>
              <a:t>th</a:t>
            </a:r>
            <a:r>
              <a:rPr lang="en-US" dirty="0">
                <a:latin typeface="Arial" pitchFamily="34" charset="0"/>
                <a:cs typeface="Arial" pitchFamily="34"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LOR – Who is required?</a:t>
            </a:r>
            <a:endParaRPr lang="en-US" dirty="0"/>
          </a:p>
        </p:txBody>
      </p:sp>
      <p:sp>
        <p:nvSpPr>
          <p:cNvPr id="3" name="Content Placeholder 2"/>
          <p:cNvSpPr>
            <a:spLocks noGrp="1"/>
          </p:cNvSpPr>
          <p:nvPr>
            <p:ph idx="1"/>
          </p:nvPr>
        </p:nvSpPr>
        <p:spPr/>
        <p:txBody>
          <a:bodyPr>
            <a:normAutofit fontScale="92500"/>
          </a:bodyPr>
          <a:lstStyle/>
          <a:p>
            <a:r>
              <a:rPr lang="en-US" dirty="0">
                <a:latin typeface="Arial" pitchFamily="34" charset="0"/>
                <a:cs typeface="Arial" pitchFamily="34" charset="0"/>
              </a:rPr>
              <a:t>Most specialties require Department Chair</a:t>
            </a:r>
          </a:p>
          <a:p>
            <a:pPr lvl="1"/>
            <a:r>
              <a:rPr lang="en-US" dirty="0">
                <a:latin typeface="Arial" pitchFamily="34" charset="0"/>
                <a:cs typeface="Arial" pitchFamily="34" charset="0"/>
              </a:rPr>
              <a:t>Surgery chair – ALL surgical subspecialties, anesthesiology</a:t>
            </a:r>
          </a:p>
          <a:p>
            <a:pPr lvl="1"/>
            <a:r>
              <a:rPr lang="en-US" dirty="0">
                <a:latin typeface="Arial" pitchFamily="34" charset="0"/>
                <a:cs typeface="Arial" pitchFamily="34" charset="0"/>
              </a:rPr>
              <a:t>EM – need program director’s LOR (exception in SD but use anyway)</a:t>
            </a:r>
          </a:p>
          <a:p>
            <a:pPr lvl="1"/>
            <a:r>
              <a:rPr lang="en-US" dirty="0">
                <a:latin typeface="Arial" pitchFamily="34" charset="0"/>
                <a:cs typeface="Arial" pitchFamily="34" charset="0"/>
              </a:rPr>
              <a:t>Internal Medicine Chair – needed for IM</a:t>
            </a:r>
          </a:p>
          <a:p>
            <a:pPr lvl="1"/>
            <a:r>
              <a:rPr lang="en-US" dirty="0">
                <a:latin typeface="Arial" pitchFamily="34" charset="0"/>
                <a:cs typeface="Arial" pitchFamily="34" charset="0"/>
              </a:rPr>
              <a:t>Dermatology – not required</a:t>
            </a:r>
          </a:p>
          <a:p>
            <a:pPr lvl="1">
              <a:buNone/>
            </a:pPr>
            <a:endParaRPr lang="en-US" dirty="0">
              <a:latin typeface="Arial" pitchFamily="34" charset="0"/>
              <a:cs typeface="Arial" pitchFamily="34" charset="0"/>
            </a:endParaRPr>
          </a:p>
          <a:p>
            <a:r>
              <a:rPr lang="en-US" dirty="0">
                <a:latin typeface="Arial" pitchFamily="34" charset="0"/>
                <a:cs typeface="Arial" pitchFamily="34" charset="0"/>
              </a:rPr>
              <a:t>LIC preceptor</a:t>
            </a:r>
          </a:p>
          <a:p>
            <a:r>
              <a:rPr lang="en-US" dirty="0">
                <a:latin typeface="Arial" pitchFamily="34" charset="0"/>
                <a:cs typeface="Arial" pitchFamily="34" charset="0"/>
              </a:rPr>
              <a:t>Sub internship attending</a:t>
            </a:r>
          </a:p>
          <a:p>
            <a:r>
              <a:rPr lang="en-US" dirty="0">
                <a:latin typeface="Arial" pitchFamily="34" charset="0"/>
                <a:cs typeface="Arial" pitchFamily="34" charset="0"/>
              </a:rPr>
              <a:t>Away rotation attending</a:t>
            </a:r>
          </a:p>
          <a:p>
            <a:r>
              <a:rPr lang="en-US" dirty="0">
                <a:latin typeface="Arial" pitchFamily="34" charset="0"/>
                <a:cs typeface="Arial" pitchFamily="34" charset="0"/>
              </a:rPr>
              <a:t>Should have some LOR from physicians in your specialty but all don’t have to be from them (this may vary based on specialty)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Letters of Recommendation</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Remember – most faculty write numerous LOR</a:t>
            </a:r>
          </a:p>
          <a:p>
            <a:r>
              <a:rPr lang="en-US" dirty="0">
                <a:latin typeface="Arial" pitchFamily="34" charset="0"/>
                <a:cs typeface="Arial" pitchFamily="34" charset="0"/>
              </a:rPr>
              <a:t>Ask letter writers when their memories are VIVID</a:t>
            </a:r>
          </a:p>
          <a:p>
            <a:r>
              <a:rPr lang="en-US" dirty="0">
                <a:latin typeface="Arial" pitchFamily="34" charset="0"/>
                <a:cs typeface="Arial" pitchFamily="34" charset="0"/>
              </a:rPr>
              <a:t>Ask a minimum of 4 weeks (but 4-8 is better)</a:t>
            </a:r>
          </a:p>
          <a:p>
            <a:r>
              <a:rPr lang="en-US" dirty="0">
                <a:latin typeface="Arial" pitchFamily="34" charset="0"/>
                <a:cs typeface="Arial" pitchFamily="34" charset="0"/>
              </a:rPr>
              <a:t>Need at least 3 LOR (max of 4)</a:t>
            </a:r>
          </a:p>
          <a:p>
            <a:pPr lvl="1"/>
            <a:r>
              <a:rPr lang="en-US" dirty="0">
                <a:latin typeface="Arial" pitchFamily="34" charset="0"/>
                <a:cs typeface="Arial" pitchFamily="34" charset="0"/>
              </a:rPr>
              <a:t>May have many more if applying to multiple specialties or you want certain letters to go to specific programs</a:t>
            </a:r>
          </a:p>
          <a:p>
            <a:endParaRPr lang="en-US" dirty="0">
              <a:latin typeface="Arial" pitchFamily="34" charset="0"/>
              <a:cs typeface="Arial" pitchFamily="34" charset="0"/>
            </a:endParaRPr>
          </a:p>
          <a:p>
            <a:r>
              <a:rPr lang="en-US" dirty="0">
                <a:latin typeface="Arial" pitchFamily="34" charset="0"/>
                <a:cs typeface="Arial" pitchFamily="34" charset="0"/>
              </a:rPr>
              <a:t>Student Affairs will follow up in September and send reminders</a:t>
            </a:r>
          </a:p>
          <a:p>
            <a:pPr lvl="1"/>
            <a:r>
              <a:rPr lang="en-US" dirty="0">
                <a:latin typeface="Arial" pitchFamily="34" charset="0"/>
                <a:cs typeface="Arial" pitchFamily="34" charset="0"/>
              </a:rPr>
              <a:t>Will need to let me know who you have asked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ctr"/>
            <a:r>
              <a:rPr lang="en-US" dirty="0"/>
              <a:t>Email to tardy letter writers</a:t>
            </a:r>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US" dirty="0"/>
              <a:t>Hi Dr. ________ ~</a:t>
            </a:r>
          </a:p>
          <a:p>
            <a:pPr marL="0" indent="0">
              <a:buNone/>
            </a:pPr>
            <a:r>
              <a:rPr lang="en-US" dirty="0"/>
              <a:t>	Thank you so much for agreeing to provide a letter of recommendation for residency for ________. She is a great applicant, as you are aware!</a:t>
            </a:r>
          </a:p>
          <a:p>
            <a:pPr marL="0" indent="0">
              <a:buNone/>
            </a:pPr>
            <a:endParaRPr lang="en-US" dirty="0"/>
          </a:p>
          <a:p>
            <a:pPr marL="0" indent="0">
              <a:buNone/>
            </a:pPr>
            <a:r>
              <a:rPr lang="en-US" dirty="0"/>
              <a:t>I am sure you are super busy this time of year but I am just sending out a request to letter writers to be sure letters are uploaded well before September 14th, as residency programs have access to applications on September 15th. If a letter of rec is missing on September 15, the application isn't considered "complete," and some residency programs won't consider those applications. </a:t>
            </a:r>
          </a:p>
          <a:p>
            <a:pPr marL="0" indent="0">
              <a:buNone/>
            </a:pPr>
            <a:endParaRPr lang="en-US" dirty="0"/>
          </a:p>
          <a:p>
            <a:pPr marL="0" indent="0">
              <a:buNone/>
            </a:pPr>
            <a:r>
              <a:rPr lang="en-US" dirty="0"/>
              <a:t>Thanks again and please let me know if you have questions!</a:t>
            </a:r>
          </a:p>
        </p:txBody>
      </p:sp>
    </p:spTree>
    <p:extLst>
      <p:ext uri="{BB962C8B-B14F-4D97-AF65-F5344CB8AC3E}">
        <p14:creationId xmlns:p14="http://schemas.microsoft.com/office/powerpoint/2010/main" val="578177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Letters of Recommendation</a:t>
            </a:r>
          </a:p>
        </p:txBody>
      </p:sp>
      <p:sp>
        <p:nvSpPr>
          <p:cNvPr id="3" name="Content Placeholder 2"/>
          <p:cNvSpPr>
            <a:spLocks noGrp="1"/>
          </p:cNvSpPr>
          <p:nvPr>
            <p:ph idx="1"/>
          </p:nvPr>
        </p:nvSpPr>
        <p:spPr/>
        <p:txBody>
          <a:bodyPr/>
          <a:lstStyle/>
          <a:p>
            <a:r>
              <a:rPr lang="en-US" dirty="0"/>
              <a:t>Standardized letters of recommendation</a:t>
            </a:r>
          </a:p>
          <a:p>
            <a:pPr lvl="1"/>
            <a:r>
              <a:rPr lang="en-US" dirty="0"/>
              <a:t>Orthopedics – letter writers do not need to submit additional letter</a:t>
            </a:r>
          </a:p>
          <a:p>
            <a:pPr lvl="1"/>
            <a:r>
              <a:rPr lang="en-US" dirty="0"/>
              <a:t>Ophthalmology </a:t>
            </a:r>
          </a:p>
          <a:p>
            <a:pPr lvl="1"/>
            <a:r>
              <a:rPr lang="en-US" dirty="0"/>
              <a:t>Emergency Medicine - SLOE</a:t>
            </a:r>
          </a:p>
          <a:p>
            <a:pPr lvl="1"/>
            <a:endParaRPr lang="en-US" dirty="0"/>
          </a:p>
          <a:p>
            <a:endParaRPr lang="en-US" dirty="0"/>
          </a:p>
        </p:txBody>
      </p:sp>
    </p:spTree>
    <p:extLst>
      <p:ext uri="{BB962C8B-B14F-4D97-AF65-F5344CB8AC3E}">
        <p14:creationId xmlns:p14="http://schemas.microsoft.com/office/powerpoint/2010/main" val="4200850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Arial" pitchFamily="34" charset="0"/>
                <a:cs typeface="Arial" pitchFamily="34" charset="0"/>
              </a:rPr>
              <a:t>Letters of Recommendation</a:t>
            </a:r>
          </a:p>
        </p:txBody>
      </p:sp>
      <p:sp>
        <p:nvSpPr>
          <p:cNvPr id="5" name="Content Placeholder 4"/>
          <p:cNvSpPr>
            <a:spLocks noGrp="1"/>
          </p:cNvSpPr>
          <p:nvPr>
            <p:ph idx="1"/>
          </p:nvPr>
        </p:nvSpPr>
        <p:spPr/>
        <p:txBody>
          <a:bodyPr/>
          <a:lstStyle/>
          <a:p>
            <a:r>
              <a:rPr lang="en-US" dirty="0">
                <a:latin typeface="Arial" pitchFamily="34" charset="0"/>
                <a:cs typeface="Arial" pitchFamily="34" charset="0"/>
              </a:rPr>
              <a:t>Always, always waive your right to see the letters</a:t>
            </a:r>
          </a:p>
          <a:p>
            <a:pPr lvl="1"/>
            <a:r>
              <a:rPr lang="en-US" dirty="0">
                <a:latin typeface="Arial" pitchFamily="34" charset="0"/>
                <a:cs typeface="Arial" pitchFamily="34" charset="0"/>
              </a:rPr>
              <a:t>Residency directors expect you to do so</a:t>
            </a:r>
          </a:p>
          <a:p>
            <a:pPr lvl="1"/>
            <a:r>
              <a:rPr lang="en-US" dirty="0">
                <a:latin typeface="Arial" pitchFamily="34" charset="0"/>
                <a:cs typeface="Arial" pitchFamily="34" charset="0"/>
              </a:rPr>
              <a:t>We expect you to do so</a:t>
            </a:r>
          </a:p>
          <a:p>
            <a:pPr lvl="1"/>
            <a:endParaRPr lang="en-US" dirty="0">
              <a:latin typeface="Arial" pitchFamily="34" charset="0"/>
              <a:cs typeface="Arial" pitchFamily="34" charset="0"/>
            </a:endParaRPr>
          </a:p>
          <a:p>
            <a:pPr lvl="1" algn="ctr"/>
            <a:endParaRPr lang="en-US" sz="2400" dirty="0">
              <a:latin typeface="Arial" pitchFamily="34" charset="0"/>
              <a:cs typeface="Arial" pitchFamily="34" charset="0"/>
            </a:endParaRPr>
          </a:p>
          <a:p>
            <a:pPr marL="365760" lvl="1" indent="0" algn="ctr">
              <a:buNone/>
            </a:pPr>
            <a:endParaRPr lang="en-US" sz="2400" b="1" u="sng" dirty="0">
              <a:latin typeface="Arial" pitchFamily="34" charset="0"/>
              <a:cs typeface="Arial" pitchFamily="34" charset="0"/>
            </a:endParaRPr>
          </a:p>
          <a:p>
            <a:pPr marL="365760" lvl="1" indent="0" algn="ctr">
              <a:buNone/>
            </a:pPr>
            <a:r>
              <a:rPr lang="en-US" sz="2400" b="1" u="sng" dirty="0">
                <a:latin typeface="Arial" pitchFamily="34" charset="0"/>
                <a:cs typeface="Arial" pitchFamily="34" charset="0"/>
              </a:rPr>
              <a:t>Letter of Recommendation Portal</a:t>
            </a:r>
            <a:endParaRPr lang="en-US" sz="2400" b="1" u="sng" dirty="0">
              <a:latin typeface="Arial" pitchFamily="34" charset="0"/>
              <a:cs typeface="Arial" pitchFamily="34" charset="0"/>
              <a:hlinkClick r:id="rId2"/>
            </a:endParaRPr>
          </a:p>
          <a:p>
            <a:pPr marL="365760" lvl="1" indent="0" algn="ctr">
              <a:buNone/>
            </a:pPr>
            <a:r>
              <a:rPr lang="en-US" dirty="0">
                <a:latin typeface="Arial" pitchFamily="34" charset="0"/>
                <a:cs typeface="Arial" pitchFamily="34" charset="0"/>
                <a:hlinkClick r:id="rId2"/>
              </a:rPr>
              <a:t>https://www.aamc.org/services/eras/282520/lor_portal.html</a:t>
            </a:r>
            <a:endParaRPr lang="en-US" dirty="0">
              <a:latin typeface="Arial" pitchFamily="34" charset="0"/>
              <a:cs typeface="Arial" pitchFamily="34" charset="0"/>
            </a:endParaRPr>
          </a:p>
          <a:p>
            <a:pPr lvl="1" algn="ct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381000"/>
            <a:ext cx="8229600" cy="6096000"/>
          </a:xfrm>
        </p:spPr>
        <p:txBody>
          <a:bodyPr>
            <a:normAutofit fontScale="92500"/>
          </a:bodyPr>
          <a:lstStyle/>
          <a:p>
            <a:r>
              <a:rPr lang="en-US" dirty="0"/>
              <a:t>Recommendation 1 (Unchanged): </a:t>
            </a:r>
          </a:p>
          <a:p>
            <a:r>
              <a:rPr lang="en-US" dirty="0"/>
              <a:t>The work group recommends that for the remainder of the 2020-21 academic year (ending June 30, 2021), away rotations should be discouraged, except under the following circumstances: </a:t>
            </a:r>
          </a:p>
          <a:p>
            <a:endParaRPr lang="en-US" dirty="0"/>
          </a:p>
          <a:p>
            <a:r>
              <a:rPr lang="en-US" dirty="0"/>
              <a:t>Learners who have a specialty interest and do not have access to a clinical experience with a residency program in that specialty in their school’s system. </a:t>
            </a:r>
          </a:p>
          <a:p>
            <a:endParaRPr lang="en-US" dirty="0"/>
          </a:p>
          <a:p>
            <a:r>
              <a:rPr lang="en-US" dirty="0"/>
              <a:t>Learners for whom an away rotation is required for graduation or accreditation requirements. </a:t>
            </a:r>
          </a:p>
          <a:p>
            <a:endParaRPr lang="en-US" dirty="0"/>
          </a:p>
          <a:p>
            <a:r>
              <a:rPr lang="en-US" dirty="0"/>
              <a:t>Individuals meeting these exceptions should limit the number of away rotations as much as possible. Students should consider geographically proximate programs, when appropriate, to meet learning needs. </a:t>
            </a:r>
          </a:p>
        </p:txBody>
      </p:sp>
    </p:spTree>
    <p:extLst>
      <p:ext uri="{BB962C8B-B14F-4D97-AF65-F5344CB8AC3E}">
        <p14:creationId xmlns:p14="http://schemas.microsoft.com/office/powerpoint/2010/main" val="1278669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MOCK INTERVIEWS</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Recorded by Jason Kemnitz </a:t>
            </a:r>
            <a:r>
              <a:rPr lang="en-US" dirty="0" err="1">
                <a:latin typeface="Arial" pitchFamily="34" charset="0"/>
                <a:cs typeface="Arial" pitchFamily="34" charset="0"/>
              </a:rPr>
              <a:t>EdD</a:t>
            </a:r>
            <a:endParaRPr lang="en-US" dirty="0">
              <a:latin typeface="Arial" pitchFamily="34" charset="0"/>
              <a:cs typeface="Arial" pitchFamily="34" charset="0"/>
            </a:endParaRPr>
          </a:p>
          <a:p>
            <a:r>
              <a:rPr lang="en-US" dirty="0">
                <a:latin typeface="Arial" pitchFamily="34" charset="0"/>
                <a:cs typeface="Arial" pitchFamily="34" charset="0"/>
              </a:rPr>
              <a:t>Performed with faculty from the campus</a:t>
            </a:r>
          </a:p>
          <a:p>
            <a:r>
              <a:rPr lang="en-US" dirty="0">
                <a:latin typeface="Arial" pitchFamily="34" charset="0"/>
                <a:cs typeface="Arial" pitchFamily="34" charset="0"/>
              </a:rPr>
              <a:t>Required</a:t>
            </a:r>
          </a:p>
          <a:p>
            <a:r>
              <a:rPr lang="en-US" dirty="0">
                <a:latin typeface="Arial" pitchFamily="34" charset="0"/>
                <a:cs typeface="Arial" pitchFamily="34" charset="0"/>
              </a:rPr>
              <a:t>Taped</a:t>
            </a:r>
          </a:p>
          <a:p>
            <a:r>
              <a:rPr lang="en-US" dirty="0">
                <a:latin typeface="Arial" pitchFamily="34" charset="0"/>
                <a:cs typeface="Arial" pitchFamily="34" charset="0"/>
              </a:rPr>
              <a:t>Class of 2017 - 2021 students assert WAY harder than the actual interviews</a:t>
            </a:r>
          </a:p>
          <a:p>
            <a:endParaRPr lang="en-US" dirty="0">
              <a:latin typeface="Arial" pitchFamily="34" charset="0"/>
              <a:cs typeface="Arial" pitchFamily="34" charset="0"/>
            </a:endParaRPr>
          </a:p>
          <a:p>
            <a:r>
              <a:rPr lang="en-US" dirty="0">
                <a:latin typeface="Arial" pitchFamily="34" charset="0"/>
                <a:cs typeface="Arial" pitchFamily="34" charset="0"/>
              </a:rPr>
              <a:t>More information on these coming in our March session and emails out with sign ups in Spring/Summer 2021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r>
              <a:rPr lang="en-US" dirty="0">
                <a:latin typeface="Arial" pitchFamily="34" charset="0"/>
                <a:cs typeface="Arial" pitchFamily="34" charset="0"/>
              </a:rPr>
              <a:t>MSPE Interview</a:t>
            </a:r>
          </a:p>
        </p:txBody>
      </p:sp>
      <p:sp>
        <p:nvSpPr>
          <p:cNvPr id="3" name="Content Placeholder 2"/>
          <p:cNvSpPr>
            <a:spLocks noGrp="1"/>
          </p:cNvSpPr>
          <p:nvPr>
            <p:ph idx="1"/>
          </p:nvPr>
        </p:nvSpPr>
        <p:spPr>
          <a:xfrm>
            <a:off x="457200" y="914400"/>
            <a:ext cx="8229600" cy="5638800"/>
          </a:xfrm>
        </p:spPr>
        <p:txBody>
          <a:bodyPr>
            <a:normAutofit lnSpcReduction="10000"/>
          </a:bodyPr>
          <a:lstStyle/>
          <a:p>
            <a:r>
              <a:rPr lang="en-US" dirty="0">
                <a:latin typeface="Arial" pitchFamily="34" charset="0"/>
                <a:cs typeface="Arial" pitchFamily="34" charset="0"/>
              </a:rPr>
              <a:t>Sessions are available summer 2021</a:t>
            </a:r>
          </a:p>
          <a:p>
            <a:endParaRPr lang="en-US" dirty="0">
              <a:latin typeface="Arial" pitchFamily="34" charset="0"/>
              <a:cs typeface="Arial" pitchFamily="34" charset="0"/>
            </a:endParaRPr>
          </a:p>
          <a:p>
            <a:r>
              <a:rPr lang="en-US" dirty="0">
                <a:latin typeface="Arial" pitchFamily="34" charset="0"/>
                <a:cs typeface="Arial" pitchFamily="34" charset="0"/>
              </a:rPr>
              <a:t>60-minute sessions</a:t>
            </a:r>
          </a:p>
          <a:p>
            <a:endParaRPr lang="en-US" dirty="0">
              <a:latin typeface="Arial" pitchFamily="34" charset="0"/>
              <a:cs typeface="Arial" pitchFamily="34" charset="0"/>
            </a:endParaRPr>
          </a:p>
          <a:p>
            <a:r>
              <a:rPr lang="en-US" dirty="0">
                <a:latin typeface="Arial" pitchFamily="34" charset="0"/>
                <a:cs typeface="Arial" pitchFamily="34" charset="0"/>
              </a:rPr>
              <a:t>Provide CV and personal statement</a:t>
            </a:r>
          </a:p>
          <a:p>
            <a:endParaRPr lang="en-US" dirty="0">
              <a:latin typeface="Arial" pitchFamily="34" charset="0"/>
              <a:cs typeface="Arial" pitchFamily="34" charset="0"/>
            </a:endParaRPr>
          </a:p>
          <a:p>
            <a:r>
              <a:rPr lang="en-US" dirty="0">
                <a:latin typeface="Arial" pitchFamily="34" charset="0"/>
                <a:cs typeface="Arial" pitchFamily="34" charset="0"/>
              </a:rPr>
              <a:t>Bring questions</a:t>
            </a:r>
          </a:p>
          <a:p>
            <a:endParaRPr lang="en-US" dirty="0">
              <a:latin typeface="Arial" pitchFamily="34" charset="0"/>
              <a:cs typeface="Arial" pitchFamily="34" charset="0"/>
            </a:endParaRPr>
          </a:p>
          <a:p>
            <a:r>
              <a:rPr lang="en-US" dirty="0">
                <a:latin typeface="Arial" pitchFamily="34" charset="0"/>
                <a:cs typeface="Arial" pitchFamily="34" charset="0"/>
              </a:rPr>
              <a:t>Bring 3 Noteworthy Characteristics </a:t>
            </a:r>
            <a:r>
              <a:rPr lang="en-US" sz="1600" dirty="0">
                <a:latin typeface="Arial" pitchFamily="34" charset="0"/>
                <a:cs typeface="Arial" pitchFamily="34" charset="0"/>
              </a:rPr>
              <a:t>(watch for email with more information on this) </a:t>
            </a:r>
          </a:p>
          <a:p>
            <a:endParaRPr lang="en-US" sz="1600" dirty="0">
              <a:latin typeface="Arial" pitchFamily="34" charset="0"/>
              <a:cs typeface="Arial" pitchFamily="34" charset="0"/>
            </a:endParaRPr>
          </a:p>
          <a:p>
            <a:r>
              <a:rPr lang="en-US" dirty="0">
                <a:latin typeface="Arial" pitchFamily="34" charset="0"/>
                <a:cs typeface="Arial" pitchFamily="34" charset="0"/>
              </a:rPr>
              <a:t>Be prepared to hear recommendations and suggestions for a successful match</a:t>
            </a:r>
          </a:p>
          <a:p>
            <a:pPr lvl="1"/>
            <a:r>
              <a:rPr lang="en-US" dirty="0">
                <a:latin typeface="Arial" pitchFamily="34" charset="0"/>
                <a:cs typeface="Arial" pitchFamily="34" charset="0"/>
              </a:rPr>
              <a:t>May differ from your expectations</a:t>
            </a:r>
          </a:p>
          <a:p>
            <a:endParaRPr lang="en-US"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4800" dirty="0"/>
              <a:t>ERAS</a:t>
            </a:r>
          </a:p>
        </p:txBody>
      </p:sp>
      <p:sp>
        <p:nvSpPr>
          <p:cNvPr id="3" name="Content Placeholder 2"/>
          <p:cNvSpPr>
            <a:spLocks noGrp="1"/>
          </p:cNvSpPr>
          <p:nvPr>
            <p:ph idx="1"/>
          </p:nvPr>
        </p:nvSpPr>
        <p:spPr>
          <a:xfrm>
            <a:off x="457200" y="1371600"/>
            <a:ext cx="8229600" cy="5257800"/>
          </a:xfrm>
        </p:spPr>
        <p:txBody>
          <a:bodyPr/>
          <a:lstStyle/>
          <a:p>
            <a:r>
              <a:rPr lang="en-US" u="sng" dirty="0"/>
              <a:t>E</a:t>
            </a:r>
            <a:r>
              <a:rPr lang="en-US" dirty="0"/>
              <a:t>lectronic </a:t>
            </a:r>
            <a:r>
              <a:rPr lang="en-US" u="sng" dirty="0"/>
              <a:t>R</a:t>
            </a:r>
            <a:r>
              <a:rPr lang="en-US" dirty="0"/>
              <a:t>esidency </a:t>
            </a:r>
            <a:r>
              <a:rPr lang="en-US" u="sng" dirty="0"/>
              <a:t>A</a:t>
            </a:r>
            <a:r>
              <a:rPr lang="en-US" dirty="0"/>
              <a:t>pplication </a:t>
            </a:r>
            <a:r>
              <a:rPr lang="en-US" u="sng" dirty="0"/>
              <a:t>S</a:t>
            </a:r>
            <a:r>
              <a:rPr lang="en-US" dirty="0"/>
              <a:t>ervice</a:t>
            </a:r>
          </a:p>
          <a:p>
            <a:endParaRPr lang="en-US" dirty="0"/>
          </a:p>
          <a:p>
            <a:r>
              <a:rPr lang="en-US" dirty="0"/>
              <a:t>Token from Kay Austin, </a:t>
            </a:r>
            <a:r>
              <a:rPr lang="en-US" sz="1600" dirty="0"/>
              <a:t>SSOM Registrar</a:t>
            </a:r>
            <a:endParaRPr lang="en-US" sz="2000" dirty="0"/>
          </a:p>
          <a:p>
            <a:pPr lvl="1"/>
            <a:r>
              <a:rPr lang="en-US" dirty="0"/>
              <a:t>One-time access code used to register for </a:t>
            </a:r>
            <a:r>
              <a:rPr lang="en-US" dirty="0" err="1"/>
              <a:t>MyERAS</a:t>
            </a:r>
            <a:endParaRPr lang="en-US" dirty="0"/>
          </a:p>
          <a:p>
            <a:pPr marL="365760" lvl="1" indent="0">
              <a:buNone/>
            </a:pPr>
            <a:endParaRPr lang="en-US" dirty="0"/>
          </a:p>
          <a:p>
            <a:r>
              <a:rPr lang="en-US" dirty="0"/>
              <a:t>ERAS does not include the Match services</a:t>
            </a:r>
          </a:p>
          <a:p>
            <a:pPr lvl="1"/>
            <a:r>
              <a:rPr lang="en-US" dirty="0"/>
              <a:t>Must register for NRMP (starting September 15</a:t>
            </a:r>
            <a:r>
              <a:rPr lang="en-US" baseline="30000" dirty="0"/>
              <a:t>th</a:t>
            </a:r>
            <a:r>
              <a:rPr lang="en-US" dirty="0"/>
              <a:t>) </a:t>
            </a:r>
            <a:r>
              <a:rPr lang="en-US" dirty="0">
                <a:solidFill>
                  <a:srgbClr val="FFFF00"/>
                </a:solidFill>
              </a:rPr>
              <a:t>OR</a:t>
            </a:r>
          </a:p>
          <a:p>
            <a:pPr lvl="1"/>
            <a:r>
              <a:rPr lang="en-US" dirty="0"/>
              <a:t>Must register for Military Match, San Francisco Match, Urology Match</a:t>
            </a:r>
          </a:p>
          <a:p>
            <a:pPr lvl="1"/>
            <a:endParaRPr lang="en-US" dirty="0"/>
          </a:p>
          <a:p>
            <a:r>
              <a:rPr lang="en-US" dirty="0"/>
              <a:t>Does not include: </a:t>
            </a:r>
          </a:p>
          <a:p>
            <a:pPr lvl="1"/>
            <a:r>
              <a:rPr lang="en-US" dirty="0"/>
              <a:t>Urology </a:t>
            </a:r>
          </a:p>
          <a:p>
            <a:pPr lvl="1"/>
            <a:r>
              <a:rPr lang="en-US" dirty="0"/>
              <a:t>Ophthalmology </a:t>
            </a:r>
          </a:p>
          <a:p>
            <a:pPr lvl="1"/>
            <a:r>
              <a:rPr lang="en-US" dirty="0"/>
              <a:t>Military Match </a:t>
            </a:r>
          </a:p>
          <a:p>
            <a:pPr lvl="1"/>
            <a:endParaRPr lang="en-US" dirty="0"/>
          </a:p>
        </p:txBody>
      </p:sp>
    </p:spTree>
    <p:extLst>
      <p:ext uri="{BB962C8B-B14F-4D97-AF65-F5344CB8AC3E}">
        <p14:creationId xmlns:p14="http://schemas.microsoft.com/office/powerpoint/2010/main" val="2202113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8038"/>
          </a:xfrm>
        </p:spPr>
        <p:txBody>
          <a:bodyPr>
            <a:noAutofit/>
          </a:bodyPr>
          <a:lstStyle/>
          <a:p>
            <a:r>
              <a:rPr lang="en-US" sz="4800" dirty="0"/>
              <a:t>ERAS</a:t>
            </a:r>
          </a:p>
        </p:txBody>
      </p:sp>
      <p:sp>
        <p:nvSpPr>
          <p:cNvPr id="3" name="Content Placeholder 2"/>
          <p:cNvSpPr>
            <a:spLocks noGrp="1"/>
          </p:cNvSpPr>
          <p:nvPr>
            <p:ph idx="1"/>
          </p:nvPr>
        </p:nvSpPr>
        <p:spPr>
          <a:xfrm>
            <a:off x="457200" y="1371600"/>
            <a:ext cx="8229600" cy="5105400"/>
          </a:xfrm>
        </p:spPr>
        <p:txBody>
          <a:bodyPr/>
          <a:lstStyle/>
          <a:p>
            <a:r>
              <a:rPr lang="en-US" dirty="0"/>
              <a:t>Letters of Recommendation uploaded by writers into portal</a:t>
            </a:r>
          </a:p>
          <a:p>
            <a:pPr marL="0" indent="0">
              <a:buNone/>
            </a:pPr>
            <a:endParaRPr lang="en-US" dirty="0"/>
          </a:p>
          <a:p>
            <a:r>
              <a:rPr lang="en-US" dirty="0"/>
              <a:t>Form letters to print off ERAS website to hand to letter writers </a:t>
            </a:r>
          </a:p>
          <a:p>
            <a:pPr lvl="1"/>
            <a:r>
              <a:rPr lang="en-US" dirty="0"/>
              <a:t>Includes directions for uploading letters</a:t>
            </a:r>
          </a:p>
          <a:p>
            <a:pPr marL="365760" lvl="1" indent="0">
              <a:buNone/>
            </a:pPr>
            <a:endParaRPr lang="en-US" dirty="0"/>
          </a:p>
          <a:p>
            <a:r>
              <a:rPr lang="en-US" dirty="0"/>
              <a:t>Assign documents to various specialties/institutions</a:t>
            </a:r>
          </a:p>
          <a:p>
            <a:pPr lvl="1"/>
            <a:r>
              <a:rPr lang="en-US" dirty="0"/>
              <a:t>Medical School Transcripts </a:t>
            </a:r>
          </a:p>
          <a:p>
            <a:pPr lvl="1"/>
            <a:r>
              <a:rPr lang="en-US" dirty="0"/>
              <a:t>Letters of Recommendation</a:t>
            </a:r>
          </a:p>
          <a:p>
            <a:pPr lvl="1"/>
            <a:r>
              <a:rPr lang="en-US" dirty="0"/>
              <a:t>Personal Statements</a:t>
            </a:r>
          </a:p>
          <a:p>
            <a:pPr lvl="1"/>
            <a:r>
              <a:rPr lang="en-US" dirty="0"/>
              <a:t>USMLE Transcripts</a:t>
            </a:r>
          </a:p>
        </p:txBody>
      </p:sp>
    </p:spTree>
    <p:extLst>
      <p:ext uri="{BB962C8B-B14F-4D97-AF65-F5344CB8AC3E}">
        <p14:creationId xmlns:p14="http://schemas.microsoft.com/office/powerpoint/2010/main" val="2180868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ERAS</a:t>
            </a:r>
          </a:p>
        </p:txBody>
      </p:sp>
      <p:sp>
        <p:nvSpPr>
          <p:cNvPr id="3" name="Content Placeholder 2"/>
          <p:cNvSpPr>
            <a:spLocks noGrp="1"/>
          </p:cNvSpPr>
          <p:nvPr>
            <p:ph idx="1"/>
          </p:nvPr>
        </p:nvSpPr>
        <p:spPr/>
        <p:txBody>
          <a:bodyPr/>
          <a:lstStyle/>
          <a:p>
            <a:r>
              <a:rPr lang="en-US" dirty="0"/>
              <a:t>Assignment Checklist</a:t>
            </a:r>
          </a:p>
          <a:p>
            <a:pPr lvl="1"/>
            <a:r>
              <a:rPr lang="en-US" dirty="0"/>
              <a:t>Identify missing documents</a:t>
            </a:r>
          </a:p>
          <a:p>
            <a:endParaRPr lang="en-US" dirty="0"/>
          </a:p>
          <a:p>
            <a:r>
              <a:rPr lang="en-US" dirty="0" err="1"/>
              <a:t>MyERAS</a:t>
            </a:r>
            <a:r>
              <a:rPr lang="en-US" dirty="0"/>
              <a:t> Message Center</a:t>
            </a:r>
          </a:p>
          <a:p>
            <a:pPr lvl="1"/>
            <a:r>
              <a:rPr lang="en-US" dirty="0"/>
              <a:t>Notification when each </a:t>
            </a:r>
            <a:r>
              <a:rPr lang="en-US" dirty="0" err="1"/>
              <a:t>LoR</a:t>
            </a:r>
            <a:r>
              <a:rPr lang="en-US" dirty="0"/>
              <a:t> is uploaded</a:t>
            </a:r>
          </a:p>
          <a:p>
            <a:pPr lvl="1"/>
            <a:r>
              <a:rPr lang="en-US" dirty="0"/>
              <a:t>Also email notification to applicants from programs</a:t>
            </a:r>
          </a:p>
          <a:p>
            <a:pPr lvl="1"/>
            <a:r>
              <a:rPr lang="en-US" dirty="0"/>
              <a:t>ERAS Interview Scheduling Tool </a:t>
            </a:r>
          </a:p>
          <a:p>
            <a:pPr lvl="2"/>
            <a:r>
              <a:rPr lang="en-US" dirty="0"/>
              <a:t>Not used by all residency programs</a:t>
            </a:r>
          </a:p>
          <a:p>
            <a:pPr lvl="2"/>
            <a:r>
              <a:rPr lang="en-US" dirty="0"/>
              <a:t>Thalamus</a:t>
            </a:r>
          </a:p>
          <a:p>
            <a:pPr lvl="2"/>
            <a:r>
              <a:rPr lang="en-US" dirty="0"/>
              <a:t>Interview Broker</a:t>
            </a:r>
          </a:p>
        </p:txBody>
      </p:sp>
    </p:spTree>
    <p:extLst>
      <p:ext uri="{BB962C8B-B14F-4D97-AF65-F5344CB8AC3E}">
        <p14:creationId xmlns:p14="http://schemas.microsoft.com/office/powerpoint/2010/main" val="10214584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800" dirty="0"/>
              <a:t>ERAS</a:t>
            </a:r>
          </a:p>
        </p:txBody>
      </p:sp>
      <p:sp>
        <p:nvSpPr>
          <p:cNvPr id="3" name="Content Placeholder 2"/>
          <p:cNvSpPr>
            <a:spLocks noGrp="1"/>
          </p:cNvSpPr>
          <p:nvPr>
            <p:ph idx="1"/>
          </p:nvPr>
        </p:nvSpPr>
        <p:spPr/>
        <p:txBody>
          <a:bodyPr/>
          <a:lstStyle/>
          <a:p>
            <a:r>
              <a:rPr lang="en-US" dirty="0"/>
              <a:t>USMLE Transcript requests</a:t>
            </a:r>
          </a:p>
          <a:p>
            <a:pPr lvl="1"/>
            <a:r>
              <a:rPr lang="en-US" dirty="0"/>
              <a:t>Enter your USMLE ID</a:t>
            </a:r>
          </a:p>
          <a:p>
            <a:pPr lvl="1"/>
            <a:r>
              <a:rPr lang="en-US" dirty="0"/>
              <a:t>Assign transcript to programs </a:t>
            </a:r>
          </a:p>
          <a:p>
            <a:pPr lvl="1"/>
            <a:r>
              <a:rPr lang="en-US" dirty="0"/>
              <a:t>Pay one-time $80 transcript fee</a:t>
            </a:r>
          </a:p>
          <a:p>
            <a:pPr lvl="1"/>
            <a:r>
              <a:rPr lang="en-US" dirty="0"/>
              <a:t>Usually transaction completed by USMLE within 5 business days</a:t>
            </a:r>
          </a:p>
          <a:p>
            <a:endParaRPr lang="en-US" dirty="0"/>
          </a:p>
        </p:txBody>
      </p:sp>
    </p:spTree>
    <p:extLst>
      <p:ext uri="{BB962C8B-B14F-4D97-AF65-F5344CB8AC3E}">
        <p14:creationId xmlns:p14="http://schemas.microsoft.com/office/powerpoint/2010/main" val="2948629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ERAS - Tips</a:t>
            </a:r>
          </a:p>
        </p:txBody>
      </p:sp>
      <p:sp>
        <p:nvSpPr>
          <p:cNvPr id="3" name="Content Placeholder 2"/>
          <p:cNvSpPr>
            <a:spLocks noGrp="1"/>
          </p:cNvSpPr>
          <p:nvPr>
            <p:ph idx="1"/>
          </p:nvPr>
        </p:nvSpPr>
        <p:spPr/>
        <p:txBody>
          <a:bodyPr/>
          <a:lstStyle/>
          <a:p>
            <a:r>
              <a:rPr lang="en-US" dirty="0">
                <a:solidFill>
                  <a:srgbClr val="FF0000"/>
                </a:solidFill>
              </a:rPr>
              <a:t>Do not certify and submit until you are sure all information is complete and correct</a:t>
            </a:r>
          </a:p>
          <a:p>
            <a:endParaRPr lang="en-US" dirty="0">
              <a:solidFill>
                <a:srgbClr val="FF0000"/>
              </a:solidFill>
            </a:endParaRPr>
          </a:p>
          <a:p>
            <a:r>
              <a:rPr lang="en-US" dirty="0"/>
              <a:t>ERAS does not have a spell check or grammar check feature</a:t>
            </a:r>
          </a:p>
          <a:p>
            <a:endParaRPr lang="en-US" dirty="0"/>
          </a:p>
          <a:p>
            <a:r>
              <a:rPr lang="en-US" dirty="0"/>
              <a:t>Once you certify and submit, you may only change information in the Personal Information section</a:t>
            </a:r>
          </a:p>
          <a:p>
            <a:endParaRPr lang="en-US" dirty="0"/>
          </a:p>
          <a:p>
            <a:r>
              <a:rPr lang="en-US" dirty="0"/>
              <a:t>Residency programs will not have access to any information until Sept 15</a:t>
            </a:r>
            <a:r>
              <a:rPr lang="en-US" baseline="30000" dirty="0"/>
              <a:t>th</a:t>
            </a:r>
            <a:endParaRPr lang="en-US" dirty="0"/>
          </a:p>
        </p:txBody>
      </p:sp>
    </p:spTree>
    <p:extLst>
      <p:ext uri="{BB962C8B-B14F-4D97-AF65-F5344CB8AC3E}">
        <p14:creationId xmlns:p14="http://schemas.microsoft.com/office/powerpoint/2010/main" val="1768161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200400"/>
            <a:ext cx="8137164" cy="523220"/>
          </a:xfrm>
          <a:prstGeom prst="rect">
            <a:avLst/>
          </a:prstGeom>
          <a:noFill/>
        </p:spPr>
        <p:txBody>
          <a:bodyPr wrap="none" rtlCol="0">
            <a:spAutoFit/>
          </a:bodyPr>
          <a:lstStyle/>
          <a:p>
            <a:r>
              <a:rPr lang="en-US" sz="1400" dirty="0">
                <a:hlinkClick r:id="rId2"/>
              </a:rPr>
              <a:t>https://students-residents.aamc.org/applying-residency/applying-residencies-eras/tools-residency-applicants/</a:t>
            </a:r>
            <a:endParaRPr lang="en-US" sz="1400" dirty="0"/>
          </a:p>
          <a:p>
            <a:endParaRPr lang="en-US" sz="1400" dirty="0"/>
          </a:p>
        </p:txBody>
      </p:sp>
      <p:sp>
        <p:nvSpPr>
          <p:cNvPr id="2" name="Rectangle 1"/>
          <p:cNvSpPr/>
          <p:nvPr/>
        </p:nvSpPr>
        <p:spPr>
          <a:xfrm>
            <a:off x="1752600" y="4648200"/>
            <a:ext cx="4572000" cy="646331"/>
          </a:xfrm>
          <a:prstGeom prst="rect">
            <a:avLst/>
          </a:prstGeom>
        </p:spPr>
        <p:txBody>
          <a:bodyPr>
            <a:spAutoFit/>
          </a:bodyPr>
          <a:lstStyle/>
          <a:p>
            <a:pPr algn="ctr"/>
            <a:endParaRPr lang="en-US" dirty="0"/>
          </a:p>
          <a:p>
            <a:pPr algn="ctr"/>
            <a:endParaRPr lang="en-US" dirty="0"/>
          </a:p>
        </p:txBody>
      </p:sp>
    </p:spTree>
    <p:extLst>
      <p:ext uri="{BB962C8B-B14F-4D97-AF65-F5344CB8AC3E}">
        <p14:creationId xmlns:p14="http://schemas.microsoft.com/office/powerpoint/2010/main" val="3957078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Mentors</a:t>
            </a:r>
          </a:p>
        </p:txBody>
      </p:sp>
      <p:sp>
        <p:nvSpPr>
          <p:cNvPr id="3" name="Content Placeholder 2"/>
          <p:cNvSpPr>
            <a:spLocks noGrp="1"/>
          </p:cNvSpPr>
          <p:nvPr>
            <p:ph idx="1"/>
          </p:nvPr>
        </p:nvSpPr>
        <p:spPr/>
        <p:txBody>
          <a:bodyPr/>
          <a:lstStyle/>
          <a:p>
            <a:r>
              <a:rPr lang="en-US" dirty="0"/>
              <a:t>Necessary for all specialties!!</a:t>
            </a:r>
          </a:p>
          <a:p>
            <a:endParaRPr lang="en-US" dirty="0"/>
          </a:p>
          <a:p>
            <a:r>
              <a:rPr lang="en-US" dirty="0"/>
              <a:t>Especially important for surgery and surgical subspecialties</a:t>
            </a:r>
          </a:p>
          <a:p>
            <a:endParaRPr lang="en-US" dirty="0"/>
          </a:p>
          <a:p>
            <a:r>
              <a:rPr lang="en-US" dirty="0"/>
              <a:t>Student Mentors </a:t>
            </a:r>
            <a:r>
              <a:rPr lang="en-US" sz="2000" dirty="0"/>
              <a:t>(CO2021)(coffee card)</a:t>
            </a:r>
          </a:p>
          <a:p>
            <a:endParaRPr lang="en-US" dirty="0"/>
          </a:p>
          <a:p>
            <a:r>
              <a:rPr lang="en-US" dirty="0"/>
              <a:t>Physician Mentors</a:t>
            </a:r>
          </a:p>
          <a:p>
            <a:endParaRPr lang="en-US" dirty="0"/>
          </a:p>
          <a:p>
            <a:r>
              <a:rPr lang="en-US" dirty="0"/>
              <a:t>Send your CVs and/or Personal Statements for editing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3429000"/>
            <a:ext cx="1676210" cy="1168146"/>
          </a:xfrm>
          <a:prstGeom prst="rect">
            <a:avLst/>
          </a:prstGeom>
        </p:spPr>
      </p:pic>
    </p:spTree>
    <p:extLst>
      <p:ext uri="{BB962C8B-B14F-4D97-AF65-F5344CB8AC3E}">
        <p14:creationId xmlns:p14="http://schemas.microsoft.com/office/powerpoint/2010/main" val="172051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Final Words of Wisdom</a:t>
            </a:r>
          </a:p>
        </p:txBody>
      </p:sp>
      <p:sp>
        <p:nvSpPr>
          <p:cNvPr id="3" name="Content Placeholder 2"/>
          <p:cNvSpPr>
            <a:spLocks noGrp="1"/>
          </p:cNvSpPr>
          <p:nvPr>
            <p:ph idx="1"/>
          </p:nvPr>
        </p:nvSpPr>
        <p:spPr/>
        <p:txBody>
          <a:bodyPr/>
          <a:lstStyle/>
          <a:p>
            <a:r>
              <a:rPr lang="en-US" dirty="0"/>
              <a:t>If you are unhappy with the comments on your final evaluations from Pillar 2, you can consider appeal when released!</a:t>
            </a:r>
          </a:p>
          <a:p>
            <a:pPr lvl="1"/>
            <a:r>
              <a:rPr lang="en-US" dirty="0"/>
              <a:t>Not when they appear on your MSPE and you are sent a copy in August to read and review prior to sending out to residency programs</a:t>
            </a:r>
          </a:p>
          <a:p>
            <a:endParaRPr lang="en-US" dirty="0"/>
          </a:p>
          <a:p>
            <a:endParaRPr lang="en-US" dirty="0"/>
          </a:p>
          <a:p>
            <a:r>
              <a:rPr lang="en-US" dirty="0"/>
              <a:t>Be sure your Pillar 2 final comments are plentiful in the discipline you are contemplating for residency</a:t>
            </a:r>
          </a:p>
          <a:p>
            <a:pPr lvl="1"/>
            <a:r>
              <a:rPr lang="en-US" dirty="0"/>
              <a:t>Not just, “student did well”</a:t>
            </a:r>
          </a:p>
        </p:txBody>
      </p:sp>
    </p:spTree>
    <p:extLst>
      <p:ext uri="{BB962C8B-B14F-4D97-AF65-F5344CB8AC3E}">
        <p14:creationId xmlns:p14="http://schemas.microsoft.com/office/powerpoint/2010/main" val="31975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229600" cy="6186309"/>
          </a:xfrm>
          <a:prstGeom prst="rect">
            <a:avLst/>
          </a:prstGeom>
        </p:spPr>
        <p:txBody>
          <a:bodyPr wrap="square">
            <a:spAutoFit/>
          </a:bodyPr>
          <a:lstStyle/>
          <a:p>
            <a:r>
              <a:rPr lang="en-US" dirty="0"/>
              <a:t>Recommendation 2: </a:t>
            </a:r>
          </a:p>
          <a:p>
            <a:pPr marL="285750" indent="-285750">
              <a:buFont typeface="Arial" panose="020B0604020202020204" pitchFamily="34" charset="0"/>
              <a:buChar char="•"/>
            </a:pPr>
            <a:r>
              <a:rPr lang="en-US" dirty="0"/>
              <a:t>Away rotations resume no earlier than Aug. 1, 2021</a:t>
            </a:r>
          </a:p>
          <a:p>
            <a:endParaRPr lang="en-US" dirty="0"/>
          </a:p>
          <a:p>
            <a:pPr marL="285750" indent="-285750">
              <a:buFont typeface="Arial" panose="020B0604020202020204" pitchFamily="34" charset="0"/>
              <a:buChar char="•"/>
            </a:pPr>
            <a:r>
              <a:rPr lang="en-US" dirty="0"/>
              <a:t>After April 15, learners may begin applying for and scheduling in-person away rotations with a start date of Aug. 1 or later. </a:t>
            </a:r>
          </a:p>
          <a:p>
            <a:endParaRPr lang="en-US" dirty="0"/>
          </a:p>
          <a:p>
            <a:pPr marL="285750" indent="-285750">
              <a:buFont typeface="Arial" panose="020B0604020202020204" pitchFamily="34" charset="0"/>
              <a:buChar char="•"/>
            </a:pPr>
            <a:r>
              <a:rPr lang="en-US" dirty="0"/>
              <a:t>Programs hosting learners for away rotations are encouraged to adhere to May 1 as the date to begin processing away rotation applications that begin on or after Aug. 1. </a:t>
            </a:r>
          </a:p>
          <a:p>
            <a:endParaRPr lang="en-US" dirty="0"/>
          </a:p>
          <a:p>
            <a:pPr marL="285750" indent="-285750">
              <a:buFont typeface="Arial" panose="020B0604020202020204" pitchFamily="34" charset="0"/>
              <a:buChar char="•"/>
            </a:pPr>
            <a:r>
              <a:rPr lang="en-US" dirty="0"/>
              <a:t>Medical schools are encouraged to limit approved away rotations in any specialty to one per learner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Residency programs are encouraged to take into consideration if a learner exceeded the one away rotation limit during the residency selection process.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Programs may continue to offer virtual electives to provide opportunities for learners to explore the specialty and program.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work group will continue to monitor the information and plan to provide an update to the community no later than April 15, either confirming that Aug. 1 remains an acceptable start date or creating a new start date.</a:t>
            </a:r>
          </a:p>
        </p:txBody>
      </p:sp>
    </p:spTree>
    <p:extLst>
      <p:ext uri="{BB962C8B-B14F-4D97-AF65-F5344CB8AC3E}">
        <p14:creationId xmlns:p14="http://schemas.microsoft.com/office/powerpoint/2010/main" val="30017585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solidFill>
                  <a:srgbClr val="FF0000"/>
                </a:solidFill>
              </a:rPr>
              <a:t>Final Words of Wisdom</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a:t>Everyone has had the same curriculum, exams, requirements to this point in medical school.</a:t>
            </a:r>
          </a:p>
          <a:p>
            <a:endParaRPr lang="en-US" dirty="0"/>
          </a:p>
          <a:p>
            <a:r>
              <a:rPr lang="en-US" dirty="0"/>
              <a:t>This all changes in Pillar 3!</a:t>
            </a:r>
          </a:p>
          <a:p>
            <a:endParaRPr lang="en-US" dirty="0"/>
          </a:p>
          <a:p>
            <a:r>
              <a:rPr lang="en-US" dirty="0"/>
              <a:t>No student has the same residency plan – even within the same specialty!</a:t>
            </a:r>
          </a:p>
          <a:p>
            <a:endParaRPr lang="en-US" dirty="0"/>
          </a:p>
          <a:p>
            <a:r>
              <a:rPr lang="en-US" dirty="0"/>
              <a:t>We will advise you – in attempt to give you the best chance of:</a:t>
            </a:r>
          </a:p>
          <a:p>
            <a:pPr lvl="1"/>
            <a:r>
              <a:rPr lang="en-US" dirty="0"/>
              <a:t>Matching to your preferred specialty</a:t>
            </a:r>
          </a:p>
          <a:p>
            <a:pPr lvl="1"/>
            <a:r>
              <a:rPr lang="en-US" dirty="0"/>
              <a:t>Matching to your preferred program </a:t>
            </a:r>
          </a:p>
        </p:txBody>
      </p:sp>
    </p:spTree>
    <p:extLst>
      <p:ext uri="{BB962C8B-B14F-4D97-AF65-F5344CB8AC3E}">
        <p14:creationId xmlns:p14="http://schemas.microsoft.com/office/powerpoint/2010/main" val="3898742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rgbClr val="00B0F0"/>
                </a:solidFill>
              </a:rPr>
              <a:t>SAVE THE DATE</a:t>
            </a:r>
          </a:p>
        </p:txBody>
      </p:sp>
      <p:sp>
        <p:nvSpPr>
          <p:cNvPr id="3" name="Content Placeholder 2"/>
          <p:cNvSpPr>
            <a:spLocks noGrp="1"/>
          </p:cNvSpPr>
          <p:nvPr>
            <p:ph idx="1"/>
          </p:nvPr>
        </p:nvSpPr>
        <p:spPr/>
        <p:txBody>
          <a:bodyPr/>
          <a:lstStyle/>
          <a:p>
            <a:endParaRPr lang="en-US" dirty="0"/>
          </a:p>
          <a:p>
            <a:pPr marL="0" indent="0" algn="ctr">
              <a:buNone/>
            </a:pPr>
            <a:r>
              <a:rPr lang="en-US" dirty="0"/>
              <a:t>Career Session #4 – </a:t>
            </a:r>
            <a:r>
              <a:rPr lang="en-US" b="1" u="sng" dirty="0"/>
              <a:t>MARCH 2021</a:t>
            </a:r>
          </a:p>
          <a:p>
            <a:pPr marL="0" indent="0">
              <a:buNone/>
            </a:pPr>
            <a:endParaRPr lang="en-US" b="1" u="sng" dirty="0"/>
          </a:p>
          <a:p>
            <a:pPr marL="0" indent="0">
              <a:buNone/>
            </a:pPr>
            <a:endParaRPr lang="en-US" b="1" u="sng" dirty="0"/>
          </a:p>
          <a:p>
            <a:pPr lvl="1"/>
            <a:r>
              <a:rPr lang="en-US" dirty="0"/>
              <a:t>Zoom</a:t>
            </a:r>
          </a:p>
          <a:p>
            <a:pPr lvl="1"/>
            <a:r>
              <a:rPr lang="en-US" dirty="0"/>
              <a:t>Program Director Panel</a:t>
            </a:r>
          </a:p>
          <a:p>
            <a:pPr lvl="1"/>
            <a:r>
              <a:rPr lang="en-US" dirty="0"/>
              <a:t>Newly-matched student panel</a:t>
            </a:r>
          </a:p>
          <a:p>
            <a:pPr lvl="1"/>
            <a:r>
              <a:rPr lang="en-US" dirty="0"/>
              <a:t>Information on Mock Interviews</a:t>
            </a:r>
          </a:p>
        </p:txBody>
      </p:sp>
    </p:spTree>
    <p:extLst>
      <p:ext uri="{BB962C8B-B14F-4D97-AF65-F5344CB8AC3E}">
        <p14:creationId xmlns:p14="http://schemas.microsoft.com/office/powerpoint/2010/main" val="13068912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sz="4000" dirty="0"/>
              <a:t>Texas STAR Project </a:t>
            </a:r>
            <a:br>
              <a:rPr lang="en-US" dirty="0"/>
            </a:br>
            <a:r>
              <a:rPr lang="en-US" sz="2700" u="sng" dirty="0"/>
              <a:t>(Seeking Transparency to Application in Residency) </a:t>
            </a:r>
          </a:p>
        </p:txBody>
      </p:sp>
      <p:sp>
        <p:nvSpPr>
          <p:cNvPr id="3" name="Content Placeholder 2"/>
          <p:cNvSpPr>
            <a:spLocks noGrp="1"/>
          </p:cNvSpPr>
          <p:nvPr>
            <p:ph idx="1"/>
          </p:nvPr>
        </p:nvSpPr>
        <p:spPr>
          <a:xfrm>
            <a:off x="457200" y="1447800"/>
            <a:ext cx="8229600" cy="4678363"/>
          </a:xfrm>
        </p:spPr>
        <p:txBody>
          <a:bodyPr/>
          <a:lstStyle/>
          <a:p>
            <a:r>
              <a:rPr lang="en-US" dirty="0"/>
              <a:t>Nationwide survey and online tool for navigating the match more effectively</a:t>
            </a:r>
          </a:p>
          <a:p>
            <a:r>
              <a:rPr lang="en-US" dirty="0"/>
              <a:t>Recently matched MSIVs provide real data  </a:t>
            </a:r>
          </a:p>
          <a:p>
            <a:pPr lvl="1"/>
            <a:r>
              <a:rPr lang="en-US" dirty="0"/>
              <a:t>Step scores</a:t>
            </a:r>
          </a:p>
          <a:p>
            <a:pPr lvl="1"/>
            <a:r>
              <a:rPr lang="en-US" dirty="0"/>
              <a:t>AOA </a:t>
            </a:r>
          </a:p>
          <a:p>
            <a:pPr lvl="1"/>
            <a:r>
              <a:rPr lang="en-US" dirty="0"/>
              <a:t>GHHS </a:t>
            </a:r>
          </a:p>
          <a:p>
            <a:pPr lvl="1"/>
            <a:r>
              <a:rPr lang="en-US" dirty="0"/>
              <a:t>Publications </a:t>
            </a:r>
          </a:p>
          <a:p>
            <a:pPr lvl="1"/>
            <a:r>
              <a:rPr lang="en-US" dirty="0"/>
              <a:t>Volunteer experiences </a:t>
            </a:r>
          </a:p>
          <a:p>
            <a:pPr lvl="1"/>
            <a:r>
              <a:rPr lang="en-US" dirty="0"/>
              <a:t>Programs they applied to</a:t>
            </a:r>
          </a:p>
          <a:p>
            <a:pPr lvl="1"/>
            <a:r>
              <a:rPr lang="en-US" dirty="0"/>
              <a:t>Programs they received interviews at</a:t>
            </a:r>
          </a:p>
          <a:p>
            <a:pPr lvl="1"/>
            <a:r>
              <a:rPr lang="en-US" dirty="0"/>
              <a:t>Program they successfully matched to</a:t>
            </a:r>
          </a:p>
        </p:txBody>
      </p:sp>
    </p:spTree>
    <p:extLst>
      <p:ext uri="{BB962C8B-B14F-4D97-AF65-F5344CB8AC3E}">
        <p14:creationId xmlns:p14="http://schemas.microsoft.com/office/powerpoint/2010/main" val="1800622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1371600"/>
            <a:ext cx="7772400" cy="3886200"/>
          </a:xfrm>
          <a:prstGeom prst="rect">
            <a:avLst/>
          </a:prstGeom>
        </p:spPr>
      </p:pic>
    </p:spTree>
    <p:extLst>
      <p:ext uri="{BB962C8B-B14F-4D97-AF65-F5344CB8AC3E}">
        <p14:creationId xmlns:p14="http://schemas.microsoft.com/office/powerpoint/2010/main" val="18136841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Arial" pitchFamily="34" charset="0"/>
                <a:cs typeface="Arial" pitchFamily="34" charset="0"/>
              </a:rPr>
              <a:t>Second Look Visits</a:t>
            </a:r>
          </a:p>
        </p:txBody>
      </p:sp>
      <p:sp>
        <p:nvSpPr>
          <p:cNvPr id="2" name="Content Placeholder 1"/>
          <p:cNvSpPr>
            <a:spLocks noGrp="1"/>
          </p:cNvSpPr>
          <p:nvPr>
            <p:ph idx="1"/>
          </p:nvPr>
        </p:nvSpPr>
        <p:spPr/>
        <p:txBody>
          <a:bodyPr/>
          <a:lstStyle/>
          <a:p>
            <a:r>
              <a:rPr lang="en-US" dirty="0"/>
              <a:t>Read about on Careers in Medicine website</a:t>
            </a:r>
          </a:p>
          <a:p>
            <a:r>
              <a:rPr lang="en-US" dirty="0"/>
              <a:t>Students with few interviews should consider this</a:t>
            </a:r>
          </a:p>
          <a:p>
            <a:pPr lvl="1"/>
            <a:r>
              <a:rPr lang="en-US" dirty="0"/>
              <a:t>Must be allowable by programs</a:t>
            </a:r>
          </a:p>
          <a:p>
            <a:pPr lvl="1"/>
            <a:r>
              <a:rPr lang="en-US" dirty="0"/>
              <a:t>Must be within the student’s budget</a:t>
            </a:r>
          </a:p>
          <a:p>
            <a:pPr lvl="1"/>
            <a:endParaRPr lang="en-US" dirty="0"/>
          </a:p>
          <a:p>
            <a:r>
              <a:rPr lang="en-US" dirty="0"/>
              <a:t>Discuss with mentor/Student Affairs prior to planning</a:t>
            </a:r>
          </a:p>
          <a:p>
            <a:endParaRPr lang="en-US" dirty="0"/>
          </a:p>
          <a:p>
            <a:r>
              <a:rPr lang="en-US" b="1" dirty="0"/>
              <a:t>Whether an applicant opts to attend a 2</a:t>
            </a:r>
            <a:r>
              <a:rPr lang="en-US" b="1" baseline="30000" dirty="0"/>
              <a:t>nd</a:t>
            </a:r>
            <a:r>
              <a:rPr lang="en-US" b="1" dirty="0"/>
              <a:t> look at a program, generally has no bearing on that program’s opinion of the applicant.</a:t>
            </a:r>
          </a:p>
        </p:txBody>
      </p:sp>
    </p:spTree>
    <p:extLst>
      <p:ext uri="{BB962C8B-B14F-4D97-AF65-F5344CB8AC3E}">
        <p14:creationId xmlns:p14="http://schemas.microsoft.com/office/powerpoint/2010/main" val="1661997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itchFamily="34" charset="0"/>
                <a:cs typeface="Arial" pitchFamily="34" charset="0"/>
              </a:rPr>
              <a:t>Second Look Visits</a:t>
            </a:r>
            <a:endParaRPr lang="en-US" dirty="0"/>
          </a:p>
        </p:txBody>
      </p:sp>
      <p:sp>
        <p:nvSpPr>
          <p:cNvPr id="3" name="Content Placeholder 2"/>
          <p:cNvSpPr>
            <a:spLocks noGrp="1"/>
          </p:cNvSpPr>
          <p:nvPr>
            <p:ph idx="1"/>
          </p:nvPr>
        </p:nvSpPr>
        <p:spPr/>
        <p:txBody>
          <a:bodyPr/>
          <a:lstStyle/>
          <a:p>
            <a:r>
              <a:rPr lang="en-US" dirty="0"/>
              <a:t>You are under no obligation to attend a 2</a:t>
            </a:r>
            <a:r>
              <a:rPr lang="en-US" baseline="30000" dirty="0"/>
              <a:t>nd</a:t>
            </a:r>
            <a:r>
              <a:rPr lang="en-US" dirty="0"/>
              <a:t> look visit – but if you do:</a:t>
            </a:r>
          </a:p>
          <a:p>
            <a:pPr lvl="1"/>
            <a:r>
              <a:rPr lang="en-US" dirty="0"/>
              <a:t>Rank you higher</a:t>
            </a:r>
          </a:p>
          <a:p>
            <a:pPr lvl="1"/>
            <a:r>
              <a:rPr lang="en-US" dirty="0"/>
              <a:t>Maintain your previous rank (programs see same qualities as 1</a:t>
            </a:r>
            <a:r>
              <a:rPr lang="en-US" baseline="30000" dirty="0"/>
              <a:t>st</a:t>
            </a:r>
            <a:r>
              <a:rPr lang="en-US" dirty="0"/>
              <a:t> visit)</a:t>
            </a:r>
          </a:p>
          <a:p>
            <a:pPr lvl="1"/>
            <a:r>
              <a:rPr lang="en-US" dirty="0"/>
              <a:t>Reduce your rank (if 1</a:t>
            </a:r>
            <a:r>
              <a:rPr lang="en-US" baseline="30000" dirty="0"/>
              <a:t>st</a:t>
            </a:r>
            <a:r>
              <a:rPr lang="en-US" dirty="0"/>
              <a:t> interview didn’t go well, 2</a:t>
            </a:r>
            <a:r>
              <a:rPr lang="en-US" baseline="30000" dirty="0"/>
              <a:t>nd</a:t>
            </a:r>
            <a:r>
              <a:rPr lang="en-US" dirty="0"/>
              <a:t> usually doesn’t either)</a:t>
            </a:r>
          </a:p>
          <a:p>
            <a:pPr marL="0" indent="0">
              <a:buNone/>
            </a:pPr>
            <a:endParaRPr lang="en-US" dirty="0"/>
          </a:p>
          <a:p>
            <a:r>
              <a:rPr lang="en-US" dirty="0"/>
              <a:t>If offered 2</a:t>
            </a:r>
            <a:r>
              <a:rPr lang="en-US" baseline="30000" dirty="0"/>
              <a:t>nd</a:t>
            </a:r>
            <a:r>
              <a:rPr lang="en-US" dirty="0"/>
              <a:t> look, do not feel compelled to respond definitely</a:t>
            </a:r>
          </a:p>
          <a:p>
            <a:pPr lvl="1"/>
            <a:r>
              <a:rPr lang="en-US" dirty="0"/>
              <a:t>Sample script: “Thank you for telling me about this opportunity. I need to process my experience here and look at my academic and clinical responsibilities before making that decision. I will be in touch if I can participate.”</a:t>
            </a:r>
          </a:p>
        </p:txBody>
      </p:sp>
    </p:spTree>
    <p:extLst>
      <p:ext uri="{BB962C8B-B14F-4D97-AF65-F5344CB8AC3E}">
        <p14:creationId xmlns:p14="http://schemas.microsoft.com/office/powerpoint/2010/main" val="27534773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ctr"/>
            <a:r>
              <a:rPr lang="en-US" dirty="0">
                <a:latin typeface="Arial" pitchFamily="34" charset="0"/>
                <a:cs typeface="Arial" pitchFamily="34" charset="0"/>
              </a:rPr>
              <a:t>Second Look Visits</a:t>
            </a:r>
            <a:endParaRPr lang="en-US" dirty="0"/>
          </a:p>
        </p:txBody>
      </p:sp>
      <p:sp>
        <p:nvSpPr>
          <p:cNvPr id="3" name="Content Placeholder 2"/>
          <p:cNvSpPr>
            <a:spLocks noGrp="1"/>
          </p:cNvSpPr>
          <p:nvPr>
            <p:ph idx="1"/>
          </p:nvPr>
        </p:nvSpPr>
        <p:spPr>
          <a:xfrm>
            <a:off x="457200" y="1295400"/>
            <a:ext cx="8229600" cy="5181600"/>
          </a:xfrm>
        </p:spPr>
        <p:txBody>
          <a:bodyPr/>
          <a:lstStyle/>
          <a:p>
            <a:r>
              <a:rPr lang="en-US" dirty="0"/>
              <a:t>You can request a 2</a:t>
            </a:r>
            <a:r>
              <a:rPr lang="en-US" baseline="30000" dirty="0"/>
              <a:t>nd</a:t>
            </a:r>
            <a:r>
              <a:rPr lang="en-US" dirty="0"/>
              <a:t> Look Visit unless programs state they don’t offer visits.</a:t>
            </a:r>
          </a:p>
          <a:p>
            <a:r>
              <a:rPr lang="en-US" dirty="0"/>
              <a:t>Be clear about what you want or why you need the experience to help you make the decision about ranking their program</a:t>
            </a:r>
          </a:p>
          <a:p>
            <a:r>
              <a:rPr lang="en-US" dirty="0"/>
              <a:t>When asking:</a:t>
            </a:r>
          </a:p>
          <a:p>
            <a:pPr lvl="1"/>
            <a:r>
              <a:rPr lang="en-US" dirty="0"/>
              <a:t>Is it possible to have a 2</a:t>
            </a:r>
            <a:r>
              <a:rPr lang="en-US" baseline="30000" dirty="0"/>
              <a:t>nd</a:t>
            </a:r>
            <a:r>
              <a:rPr lang="en-US" dirty="0"/>
              <a:t> look visit?</a:t>
            </a:r>
          </a:p>
          <a:p>
            <a:pPr lvl="1"/>
            <a:r>
              <a:rPr lang="en-US" dirty="0"/>
              <a:t>Outline specifically what you need in the visit</a:t>
            </a:r>
          </a:p>
          <a:p>
            <a:pPr lvl="1"/>
            <a:endParaRPr lang="en-US" dirty="0"/>
          </a:p>
          <a:p>
            <a:pPr marL="365760" lvl="1" indent="0">
              <a:buNone/>
            </a:pPr>
            <a:r>
              <a:rPr lang="en-US" dirty="0"/>
              <a:t>“I’m in the process of making my final decisions on my rank list and I really liked your program. I would like to visit and take a 2</a:t>
            </a:r>
            <a:r>
              <a:rPr lang="en-US" baseline="30000" dirty="0"/>
              <a:t>nd</a:t>
            </a:r>
            <a:r>
              <a:rPr lang="en-US" dirty="0"/>
              <a:t> look. I would be happy with any experience you could provide, such as shadowing an intern for a day. If the PD is available, I’d like to chat but nothing formal.” </a:t>
            </a:r>
          </a:p>
          <a:p>
            <a:pPr lvl="1"/>
            <a:endParaRPr lang="en-US" dirty="0"/>
          </a:p>
        </p:txBody>
      </p:sp>
    </p:spTree>
    <p:extLst>
      <p:ext uri="{BB962C8B-B14F-4D97-AF65-F5344CB8AC3E}">
        <p14:creationId xmlns:p14="http://schemas.microsoft.com/office/powerpoint/2010/main" val="85377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7924800" cy="5386090"/>
          </a:xfrm>
          <a:prstGeom prst="rect">
            <a:avLst/>
          </a:prstGeom>
        </p:spPr>
        <p:txBody>
          <a:bodyPr wrap="square">
            <a:spAutoFit/>
          </a:bodyPr>
          <a:lstStyle/>
          <a:p>
            <a:pPr marL="457200" marR="0" lvl="0" indent="-457200">
              <a:spcBef>
                <a:spcPts val="0"/>
              </a:spcBef>
              <a:spcAft>
                <a:spcPts val="0"/>
              </a:spcAft>
              <a:buSzPts val="1000"/>
              <a:buFont typeface="Wingdings" panose="05000000000000000000" pitchFamily="2" charset="2"/>
              <a:buChar char="q"/>
              <a:tabLst>
                <a:tab pos="457200" algn="l"/>
              </a:tabLst>
            </a:pPr>
            <a:r>
              <a:rPr lang="en-US" sz="2800" dirty="0">
                <a:solidFill>
                  <a:srgbClr val="000000"/>
                </a:solidFill>
                <a:latin typeface="Arial" panose="020B0604020202020204" pitchFamily="34" charset="0"/>
                <a:ea typeface="Times New Roman" panose="02020603050405020304" pitchFamily="18" charset="0"/>
              </a:rPr>
              <a:t>Students do not apply before April 15 for in-person rotations that start on or after August 1, 2021</a:t>
            </a:r>
          </a:p>
          <a:p>
            <a:pPr marL="457200" marR="0" lvl="0" indent="-457200">
              <a:spcBef>
                <a:spcPts val="0"/>
              </a:spcBef>
              <a:spcAft>
                <a:spcPts val="0"/>
              </a:spcAft>
              <a:buSzPts val="1000"/>
              <a:buFont typeface="Wingdings" panose="05000000000000000000" pitchFamily="2" charset="2"/>
              <a:buChar char="q"/>
              <a:tabLst>
                <a:tab pos="457200" algn="l"/>
              </a:tabLst>
            </a:pPr>
            <a:endParaRPr lang="en-US" sz="2800" dirty="0">
              <a:solidFill>
                <a:srgbClr val="444444"/>
              </a:solidFill>
              <a:latin typeface="Times New Roman" panose="02020603050405020304" pitchFamily="18" charset="0"/>
              <a:ea typeface="Calibri" panose="020F0502020204030204" pitchFamily="34" charset="0"/>
            </a:endParaRPr>
          </a:p>
          <a:p>
            <a:pPr marL="457200" marR="0" lvl="0" indent="-457200">
              <a:spcBef>
                <a:spcPts val="0"/>
              </a:spcBef>
              <a:spcAft>
                <a:spcPts val="0"/>
              </a:spcAft>
              <a:buSzPts val="1000"/>
              <a:buFont typeface="Wingdings" panose="05000000000000000000" pitchFamily="2" charset="2"/>
              <a:buChar char="q"/>
              <a:tabLst>
                <a:tab pos="457200" algn="l"/>
              </a:tabLst>
            </a:pPr>
            <a:r>
              <a:rPr lang="en-US" sz="2800" dirty="0">
                <a:solidFill>
                  <a:srgbClr val="000000"/>
                </a:solidFill>
                <a:latin typeface="Arial" panose="020B0604020202020204" pitchFamily="34" charset="0"/>
                <a:ea typeface="Times New Roman" panose="02020603050405020304" pitchFamily="18" charset="0"/>
              </a:rPr>
              <a:t>Host institutions do not begin processing incoming applications before May 1, 2021</a:t>
            </a:r>
          </a:p>
          <a:p>
            <a:pPr marR="0" lvl="0">
              <a:spcBef>
                <a:spcPts val="0"/>
              </a:spcBef>
              <a:spcAft>
                <a:spcPts val="0"/>
              </a:spcAft>
              <a:buSzPts val="1000"/>
              <a:tabLst>
                <a:tab pos="457200" algn="l"/>
              </a:tabLst>
            </a:pPr>
            <a:endParaRPr lang="en-US" sz="2800" dirty="0">
              <a:solidFill>
                <a:srgbClr val="444444"/>
              </a:solidFill>
              <a:latin typeface="Times New Roman" panose="02020603050405020304" pitchFamily="18" charset="0"/>
              <a:ea typeface="Calibri" panose="020F0502020204030204" pitchFamily="34" charset="0"/>
            </a:endParaRPr>
          </a:p>
          <a:p>
            <a:pPr marL="457200" marR="0" lvl="0" indent="-457200">
              <a:spcBef>
                <a:spcPts val="0"/>
              </a:spcBef>
              <a:spcAft>
                <a:spcPts val="0"/>
              </a:spcAft>
              <a:buSzPts val="1000"/>
              <a:buFont typeface="Wingdings" panose="05000000000000000000" pitchFamily="2" charset="2"/>
              <a:buChar char="q"/>
              <a:tabLst>
                <a:tab pos="457200" algn="l"/>
              </a:tabLst>
            </a:pPr>
            <a:r>
              <a:rPr lang="en-US" sz="2800" dirty="0">
                <a:solidFill>
                  <a:srgbClr val="000000"/>
                </a:solidFill>
                <a:latin typeface="Arial" panose="020B0604020202020204" pitchFamily="34" charset="0"/>
                <a:ea typeface="Times New Roman" panose="02020603050405020304" pitchFamily="18" charset="0"/>
              </a:rPr>
              <a:t>Exemptions to this policy include:</a:t>
            </a:r>
            <a:endParaRPr lang="en-US" sz="2800" dirty="0">
              <a:solidFill>
                <a:srgbClr val="444444"/>
              </a:solidFill>
              <a:latin typeface="Times New Roman" panose="02020603050405020304" pitchFamily="18"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Learners who have a specialty interest and do not have access to a clinical experience with a residency program in that specialty in their school </a:t>
            </a:r>
            <a:endParaRPr lang="en-US" sz="24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2400" dirty="0">
                <a:solidFill>
                  <a:srgbClr val="000000"/>
                </a:solidFill>
                <a:latin typeface="Arial" panose="020B0604020202020204" pitchFamily="34" charset="0"/>
                <a:ea typeface="Times New Roman" panose="02020603050405020304" pitchFamily="18" charset="0"/>
              </a:rPr>
              <a:t>Learners for whom an away rotation is required for graduation or accreditation requirements</a:t>
            </a:r>
            <a:endParaRPr lang="en-US" sz="2400" dirty="0"/>
          </a:p>
        </p:txBody>
      </p:sp>
    </p:spTree>
    <p:extLst>
      <p:ext uri="{BB962C8B-B14F-4D97-AF65-F5344CB8AC3E}">
        <p14:creationId xmlns:p14="http://schemas.microsoft.com/office/powerpoint/2010/main" val="170818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dirty="0"/>
              <a:t>VSLO</a:t>
            </a:r>
          </a:p>
        </p:txBody>
      </p:sp>
      <p:sp>
        <p:nvSpPr>
          <p:cNvPr id="3" name="Content Placeholder 2"/>
          <p:cNvSpPr>
            <a:spLocks noGrp="1"/>
          </p:cNvSpPr>
          <p:nvPr>
            <p:ph idx="1"/>
          </p:nvPr>
        </p:nvSpPr>
        <p:spPr>
          <a:xfrm>
            <a:off x="457200" y="990600"/>
            <a:ext cx="8458200" cy="5562600"/>
          </a:xfrm>
        </p:spPr>
        <p:txBody>
          <a:bodyPr>
            <a:normAutofit fontScale="92500" lnSpcReduction="20000"/>
          </a:bodyPr>
          <a:lstStyle/>
          <a:p>
            <a:r>
              <a:rPr lang="en-US" dirty="0"/>
              <a:t>Universal application, photo</a:t>
            </a:r>
          </a:p>
          <a:p>
            <a:endParaRPr lang="en-US" dirty="0"/>
          </a:p>
          <a:p>
            <a:r>
              <a:rPr lang="en-US" dirty="0"/>
              <a:t>Vaccination record</a:t>
            </a:r>
          </a:p>
          <a:p>
            <a:endParaRPr lang="en-US" dirty="0"/>
          </a:p>
          <a:p>
            <a:r>
              <a:rPr lang="en-US" dirty="0"/>
              <a:t>Cover letter</a:t>
            </a:r>
          </a:p>
          <a:p>
            <a:pPr lvl="1"/>
            <a:r>
              <a:rPr lang="en-US" dirty="0"/>
              <a:t>Dermatology</a:t>
            </a:r>
          </a:p>
          <a:p>
            <a:pPr marL="365760" lvl="1" indent="0">
              <a:buNone/>
            </a:pPr>
            <a:endParaRPr lang="en-US" dirty="0"/>
          </a:p>
          <a:p>
            <a:r>
              <a:rPr lang="en-US" dirty="0"/>
              <a:t>Submitted by Student Affairs</a:t>
            </a:r>
          </a:p>
          <a:p>
            <a:pPr lvl="1"/>
            <a:r>
              <a:rPr lang="en-US" dirty="0"/>
              <a:t>Verification of complete background check</a:t>
            </a:r>
          </a:p>
          <a:p>
            <a:pPr lvl="1"/>
            <a:r>
              <a:rPr lang="en-US" dirty="0"/>
              <a:t>Transcript</a:t>
            </a:r>
          </a:p>
          <a:p>
            <a:pPr lvl="1"/>
            <a:r>
              <a:rPr lang="en-US" dirty="0"/>
              <a:t>Some programs: Letter of Good Standing, Proof of Malpractice Insurance </a:t>
            </a:r>
          </a:p>
          <a:p>
            <a:pPr lvl="1"/>
            <a:endParaRPr lang="en-US" dirty="0"/>
          </a:p>
          <a:p>
            <a:r>
              <a:rPr lang="en-US" dirty="0"/>
              <a:t>Cost per program (per elective) </a:t>
            </a:r>
          </a:p>
          <a:p>
            <a:pPr lvl="1"/>
            <a:r>
              <a:rPr lang="en-US" dirty="0"/>
              <a:t>$40 for up to 3 programs</a:t>
            </a:r>
          </a:p>
          <a:p>
            <a:pPr lvl="1"/>
            <a:r>
              <a:rPr lang="en-US" dirty="0"/>
              <a:t>$15 for each additional program</a:t>
            </a:r>
          </a:p>
          <a:p>
            <a:endParaRPr lang="en-US" dirty="0"/>
          </a:p>
          <a:p>
            <a:r>
              <a:rPr lang="en-US" dirty="0">
                <a:solidFill>
                  <a:srgbClr val="FFFF00"/>
                </a:solidFill>
              </a:rPr>
              <a:t>Get advice from CO2021 in similar specialty</a:t>
            </a:r>
          </a:p>
        </p:txBody>
      </p:sp>
    </p:spTree>
    <p:extLst>
      <p:ext uri="{BB962C8B-B14F-4D97-AF65-F5344CB8AC3E}">
        <p14:creationId xmlns:p14="http://schemas.microsoft.com/office/powerpoint/2010/main" val="121461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VSLO: How to Use the Application Service</a:t>
            </a:r>
          </a:p>
        </p:txBody>
      </p:sp>
      <p:sp>
        <p:nvSpPr>
          <p:cNvPr id="3" name="TextBox 2"/>
          <p:cNvSpPr txBox="1"/>
          <p:nvPr/>
        </p:nvSpPr>
        <p:spPr>
          <a:xfrm>
            <a:off x="114300" y="3276600"/>
            <a:ext cx="9029700" cy="1200329"/>
          </a:xfrm>
          <a:prstGeom prst="rect">
            <a:avLst/>
          </a:prstGeom>
          <a:noFill/>
        </p:spPr>
        <p:txBody>
          <a:bodyPr wrap="square" rtlCol="0">
            <a:spAutoFit/>
          </a:bodyPr>
          <a:lstStyle/>
          <a:p>
            <a:pPr algn="ctr"/>
            <a:r>
              <a:rPr lang="en-US" dirty="0">
                <a:hlinkClick r:id="rId2"/>
              </a:rPr>
              <a:t>https://students-residents.aamc.org/attending-medical-school/article/how-use-vslo-application-service/</a:t>
            </a:r>
            <a:endParaRPr lang="en-US" dirty="0"/>
          </a:p>
          <a:p>
            <a:endParaRPr lang="en-US" dirty="0"/>
          </a:p>
          <a:p>
            <a:endParaRPr lang="en-US" dirty="0"/>
          </a:p>
        </p:txBody>
      </p:sp>
    </p:spTree>
    <p:extLst>
      <p:ext uri="{BB962C8B-B14F-4D97-AF65-F5344CB8AC3E}">
        <p14:creationId xmlns:p14="http://schemas.microsoft.com/office/powerpoint/2010/main" val="163325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228600" y="2209800"/>
            <a:ext cx="8534400" cy="1143000"/>
          </a:xfrm>
        </p:spPr>
        <p:txBody>
          <a:bodyPr>
            <a:normAutofit/>
          </a:bodyPr>
          <a:lstStyle/>
          <a:p>
            <a:pPr algn="ctr"/>
            <a:r>
              <a:rPr lang="en-US" sz="2000" dirty="0">
                <a:hlinkClick r:id="rId2"/>
              </a:rPr>
              <a:t>https://rise.articulate.com/share/CB6iHRHQnIHR5PRUQva1ZKoFcCJVUyId</a:t>
            </a:r>
            <a:br>
              <a:rPr lang="en-US" sz="2000" dirty="0"/>
            </a:br>
            <a:endParaRPr lang="en-US" sz="2000" dirty="0"/>
          </a:p>
        </p:txBody>
      </p:sp>
    </p:spTree>
    <p:extLst>
      <p:ext uri="{BB962C8B-B14F-4D97-AF65-F5344CB8AC3E}">
        <p14:creationId xmlns:p14="http://schemas.microsoft.com/office/powerpoint/2010/main" val="8278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84238"/>
          </a:xfrm>
        </p:spPr>
        <p:txBody>
          <a:bodyPr/>
          <a:lstStyle/>
          <a:p>
            <a:r>
              <a:rPr lang="en-US" dirty="0">
                <a:latin typeface="Arial" pitchFamily="34" charset="0"/>
                <a:cs typeface="Arial" pitchFamily="34" charset="0"/>
              </a:rPr>
              <a:t>Objectives</a:t>
            </a:r>
          </a:p>
        </p:txBody>
      </p:sp>
      <p:sp>
        <p:nvSpPr>
          <p:cNvPr id="3" name="Content Placeholder 2"/>
          <p:cNvSpPr>
            <a:spLocks noGrp="1"/>
          </p:cNvSpPr>
          <p:nvPr>
            <p:ph idx="1"/>
          </p:nvPr>
        </p:nvSpPr>
        <p:spPr>
          <a:xfrm>
            <a:off x="457200" y="1219200"/>
            <a:ext cx="8229600" cy="5257800"/>
          </a:xfrm>
        </p:spPr>
        <p:txBody>
          <a:bodyPr/>
          <a:lstStyle/>
          <a:p>
            <a:endParaRPr lang="en-US" dirty="0">
              <a:solidFill>
                <a:srgbClr val="FF0000"/>
              </a:solidFill>
              <a:latin typeface="Arial" pitchFamily="34" charset="0"/>
              <a:cs typeface="Arial" pitchFamily="34" charset="0"/>
            </a:endParaRPr>
          </a:p>
          <a:p>
            <a:r>
              <a:rPr lang="en-US" dirty="0">
                <a:solidFill>
                  <a:srgbClr val="FF0000"/>
                </a:solidFill>
                <a:latin typeface="Arial" pitchFamily="34" charset="0"/>
                <a:cs typeface="Arial" pitchFamily="34" charset="0"/>
              </a:rPr>
              <a:t>Discuss requirements of the curriculum vitae (CV)</a:t>
            </a:r>
          </a:p>
          <a:p>
            <a:pPr marL="0" indent="0">
              <a:buNone/>
            </a:pPr>
            <a:endParaRPr lang="en-US" dirty="0">
              <a:latin typeface="Arial" pitchFamily="34" charset="0"/>
              <a:cs typeface="Arial" pitchFamily="34" charset="0"/>
            </a:endParaRPr>
          </a:p>
          <a:p>
            <a:r>
              <a:rPr lang="en-US" dirty="0">
                <a:solidFill>
                  <a:srgbClr val="FFFF00"/>
                </a:solidFill>
                <a:latin typeface="Arial" pitchFamily="34" charset="0"/>
                <a:cs typeface="Arial" pitchFamily="34" charset="0"/>
              </a:rPr>
              <a:t>Review particulars of the personal statement</a:t>
            </a:r>
          </a:p>
          <a:p>
            <a:endParaRPr lang="en-US" dirty="0">
              <a:latin typeface="Arial" pitchFamily="34" charset="0"/>
              <a:cs typeface="Arial" pitchFamily="34" charset="0"/>
            </a:endParaRPr>
          </a:p>
          <a:p>
            <a:r>
              <a:rPr lang="en-US" dirty="0">
                <a:solidFill>
                  <a:srgbClr val="00B0F0"/>
                </a:solidFill>
                <a:latin typeface="Arial" pitchFamily="34" charset="0"/>
                <a:cs typeface="Arial" pitchFamily="34" charset="0"/>
              </a:rPr>
              <a:t>Review details of Letters of Recommendation</a:t>
            </a:r>
          </a:p>
          <a:p>
            <a:endParaRPr lang="en-US" dirty="0">
              <a:latin typeface="Arial" pitchFamily="34" charset="0"/>
              <a:cs typeface="Arial" pitchFamily="34" charset="0"/>
            </a:endParaRPr>
          </a:p>
          <a:p>
            <a:r>
              <a:rPr lang="en-US" dirty="0">
                <a:solidFill>
                  <a:srgbClr val="00B050"/>
                </a:solidFill>
                <a:latin typeface="Arial" pitchFamily="34" charset="0"/>
                <a:cs typeface="Arial" pitchFamily="34" charset="0"/>
              </a:rPr>
              <a:t>ERAS and VSLO</a:t>
            </a:r>
            <a:endParaRPr lang="en-US" sz="1800" dirty="0">
              <a:solidFill>
                <a:srgbClr val="00B050"/>
              </a:solidFill>
              <a:latin typeface="Arial" pitchFamily="34" charset="0"/>
              <a:cs typeface="Arial" pitchFamily="34" charset="0"/>
            </a:endParaRP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val="1815687587"/>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10199</TotalTime>
  <Words>2724</Words>
  <Application>Microsoft Office PowerPoint</Application>
  <PresentationFormat>On-screen Show (4:3)</PresentationFormat>
  <Paragraphs>419</Paragraphs>
  <Slides>46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Courier New</vt:lpstr>
      <vt:lpstr>Times New Roman</vt:lpstr>
      <vt:lpstr>Tw Cen MT</vt:lpstr>
      <vt:lpstr>Wingdings</vt:lpstr>
      <vt:lpstr>Thatch</vt:lpstr>
      <vt:lpstr>Career Planning and Counseling Session </vt:lpstr>
      <vt:lpstr>VSLO – Visiting Student Learning Opportunities (aka VSAS)</vt:lpstr>
      <vt:lpstr>PowerPoint Presentation</vt:lpstr>
      <vt:lpstr>PowerPoint Presentation</vt:lpstr>
      <vt:lpstr>PowerPoint Presentation</vt:lpstr>
      <vt:lpstr>VSLO</vt:lpstr>
      <vt:lpstr>VSLO: How to Use the Application Service</vt:lpstr>
      <vt:lpstr>https://rise.articulate.com/share/CB6iHRHQnIHR5PRUQva1ZKoFcCJVUyId </vt:lpstr>
      <vt:lpstr>Objectives</vt:lpstr>
      <vt:lpstr>Curriculum Vitae</vt:lpstr>
      <vt:lpstr>Curriculum Vitae - Components</vt:lpstr>
      <vt:lpstr>Curriculum Vitae</vt:lpstr>
      <vt:lpstr>Curriculum Vitae</vt:lpstr>
      <vt:lpstr>Curriculum Vitae</vt:lpstr>
      <vt:lpstr>Curriculum Vitae</vt:lpstr>
      <vt:lpstr>Personal Statement</vt:lpstr>
      <vt:lpstr>Personal Statement</vt:lpstr>
      <vt:lpstr>Personal Statement - AVOID</vt:lpstr>
      <vt:lpstr>Personal Statement - Specifics</vt:lpstr>
      <vt:lpstr>Personal Statement</vt:lpstr>
      <vt:lpstr>Letters of Recommendation</vt:lpstr>
      <vt:lpstr>Letters of Recommendation</vt:lpstr>
      <vt:lpstr>Letters of Recommendation</vt:lpstr>
      <vt:lpstr>Letters of Recommendation</vt:lpstr>
      <vt:lpstr>LOR – Who is required?</vt:lpstr>
      <vt:lpstr>Letters of Recommendation</vt:lpstr>
      <vt:lpstr>Email to tardy letter writers</vt:lpstr>
      <vt:lpstr>Letters of Recommendation</vt:lpstr>
      <vt:lpstr>Letters of Recommendation</vt:lpstr>
      <vt:lpstr>MOCK INTERVIEWS</vt:lpstr>
      <vt:lpstr>MSPE Interview</vt:lpstr>
      <vt:lpstr>ERAS</vt:lpstr>
      <vt:lpstr>ERAS</vt:lpstr>
      <vt:lpstr>ERAS</vt:lpstr>
      <vt:lpstr>ERAS</vt:lpstr>
      <vt:lpstr>ERAS - Tips</vt:lpstr>
      <vt:lpstr>PowerPoint Presentation</vt:lpstr>
      <vt:lpstr>Mentors</vt:lpstr>
      <vt:lpstr>Final Words of Wisdom</vt:lpstr>
      <vt:lpstr>Final Words of Wisdom</vt:lpstr>
      <vt:lpstr>SAVE THE DATE</vt:lpstr>
      <vt:lpstr>Texas STAR Project  (Seeking Transparency to Application in Residency) </vt:lpstr>
      <vt:lpstr>PowerPoint Presentation</vt:lpstr>
      <vt:lpstr>Second Look Visits</vt:lpstr>
      <vt:lpstr>Second Look Visits</vt:lpstr>
      <vt:lpstr>Second Look Visits</vt:lpstr>
    </vt:vector>
  </TitlesOfParts>
  <Company>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Planning and Counseling Session</dc:title>
  <dc:creator>Reuter, Suzanne D</dc:creator>
  <cp:lastModifiedBy>Suzy Reuter</cp:lastModifiedBy>
  <cp:revision>121</cp:revision>
  <cp:lastPrinted>2019-02-06T14:33:14Z</cp:lastPrinted>
  <dcterms:created xsi:type="dcterms:W3CDTF">2017-01-11T21:39:15Z</dcterms:created>
  <dcterms:modified xsi:type="dcterms:W3CDTF">2021-02-05T01:58:12Z</dcterms:modified>
</cp:coreProperties>
</file>