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65" r:id="rId3"/>
    <p:sldId id="266" r:id="rId4"/>
    <p:sldId id="267" r:id="rId5"/>
    <p:sldId id="268" r:id="rId6"/>
    <p:sldId id="296" r:id="rId7"/>
    <p:sldId id="271" r:id="rId8"/>
    <p:sldId id="269" r:id="rId9"/>
    <p:sldId id="293" r:id="rId10"/>
    <p:sldId id="294" r:id="rId11"/>
    <p:sldId id="295" r:id="rId12"/>
    <p:sldId id="257" r:id="rId13"/>
    <p:sldId id="258" r:id="rId14"/>
    <p:sldId id="259" r:id="rId15"/>
    <p:sldId id="260" r:id="rId16"/>
    <p:sldId id="297" r:id="rId17"/>
    <p:sldId id="261" r:id="rId18"/>
    <p:sldId id="262" r:id="rId19"/>
    <p:sldId id="263" r:id="rId20"/>
    <p:sldId id="272" r:id="rId21"/>
    <p:sldId id="273" r:id="rId22"/>
    <p:sldId id="274" r:id="rId23"/>
    <p:sldId id="275" r:id="rId24"/>
    <p:sldId id="276" r:id="rId25"/>
    <p:sldId id="298" r:id="rId26"/>
    <p:sldId id="277" r:id="rId27"/>
    <p:sldId id="278" r:id="rId28"/>
    <p:sldId id="288" r:id="rId29"/>
    <p:sldId id="290" r:id="rId30"/>
    <p:sldId id="281" r:id="rId31"/>
    <p:sldId id="282" r:id="rId32"/>
    <p:sldId id="283" r:id="rId33"/>
    <p:sldId id="299" r:id="rId34"/>
    <p:sldId id="284" r:id="rId35"/>
    <p:sldId id="291" r:id="rId36"/>
    <p:sldId id="292" r:id="rId37"/>
    <p:sldId id="285" r:id="rId38"/>
    <p:sldId id="289" r:id="rId39"/>
    <p:sldId id="286" r:id="rId40"/>
    <p:sldId id="28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46" autoAdjust="0"/>
    <p:restoredTop sz="84480" autoAdjust="0"/>
  </p:normalViewPr>
  <p:slideViewPr>
    <p:cSldViewPr snapToGrid="0">
      <p:cViewPr varScale="1">
        <p:scale>
          <a:sx n="97" d="100"/>
          <a:sy n="97" d="100"/>
        </p:scale>
        <p:origin x="336"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846BCD-0AB6-4364-B669-2575305301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11C2E2A-7448-46C0-BAFC-3B162BE9471F}">
      <dgm:prSet/>
      <dgm:spPr/>
      <dgm:t>
        <a:bodyPr/>
        <a:lstStyle/>
        <a:p>
          <a:r>
            <a:rPr lang="en-US"/>
            <a:t>Participate in interest groups</a:t>
          </a:r>
        </a:p>
      </dgm:t>
    </dgm:pt>
    <dgm:pt modelId="{CD13FA2B-6E17-414C-958D-B566F703F789}" type="parTrans" cxnId="{C7D75F8B-85EA-427C-8353-491B9D9E0DF4}">
      <dgm:prSet/>
      <dgm:spPr/>
      <dgm:t>
        <a:bodyPr/>
        <a:lstStyle/>
        <a:p>
          <a:endParaRPr lang="en-US"/>
        </a:p>
      </dgm:t>
    </dgm:pt>
    <dgm:pt modelId="{F508882C-8DAA-4F84-A3A0-1C01ADC8E72D}" type="sibTrans" cxnId="{C7D75F8B-85EA-427C-8353-491B9D9E0DF4}">
      <dgm:prSet/>
      <dgm:spPr/>
      <dgm:t>
        <a:bodyPr/>
        <a:lstStyle/>
        <a:p>
          <a:endParaRPr lang="en-US"/>
        </a:p>
      </dgm:t>
    </dgm:pt>
    <dgm:pt modelId="{A7869057-4446-49A9-9D0A-AEA64FA6DA8B}">
      <dgm:prSet/>
      <dgm:spPr/>
      <dgm:t>
        <a:bodyPr/>
        <a:lstStyle/>
        <a:p>
          <a:r>
            <a:rPr lang="en-US"/>
            <a:t>Query your attendings (if time allows) during call or clinic</a:t>
          </a:r>
        </a:p>
      </dgm:t>
    </dgm:pt>
    <dgm:pt modelId="{28467D81-A8C4-4925-9AA3-2D829ED32D5F}" type="parTrans" cxnId="{BCED7A01-82A5-493F-AE6E-DC47F29D8F79}">
      <dgm:prSet/>
      <dgm:spPr/>
      <dgm:t>
        <a:bodyPr/>
        <a:lstStyle/>
        <a:p>
          <a:endParaRPr lang="en-US"/>
        </a:p>
      </dgm:t>
    </dgm:pt>
    <dgm:pt modelId="{C7F309BC-73EC-4767-A341-83D01456E57E}" type="sibTrans" cxnId="{BCED7A01-82A5-493F-AE6E-DC47F29D8F79}">
      <dgm:prSet/>
      <dgm:spPr/>
      <dgm:t>
        <a:bodyPr/>
        <a:lstStyle/>
        <a:p>
          <a:endParaRPr lang="en-US"/>
        </a:p>
      </dgm:t>
    </dgm:pt>
    <dgm:pt modelId="{B0BD321A-25AA-4C0D-8EEA-E49A252C82AD}">
      <dgm:prSet/>
      <dgm:spPr/>
      <dgm:t>
        <a:bodyPr/>
        <a:lstStyle/>
        <a:p>
          <a:r>
            <a:rPr lang="en-US"/>
            <a:t>Query your residents as to the perks of the specialty</a:t>
          </a:r>
        </a:p>
      </dgm:t>
    </dgm:pt>
    <dgm:pt modelId="{9E0B39AA-D53E-455F-B7AE-225E02EAD9B2}" type="parTrans" cxnId="{67441D9C-EB53-4511-AB05-31BB8D50E6F9}">
      <dgm:prSet/>
      <dgm:spPr/>
      <dgm:t>
        <a:bodyPr/>
        <a:lstStyle/>
        <a:p>
          <a:endParaRPr lang="en-US"/>
        </a:p>
      </dgm:t>
    </dgm:pt>
    <dgm:pt modelId="{1BCCE854-C003-4135-B058-FC15F058D199}" type="sibTrans" cxnId="{67441D9C-EB53-4511-AB05-31BB8D50E6F9}">
      <dgm:prSet/>
      <dgm:spPr/>
      <dgm:t>
        <a:bodyPr/>
        <a:lstStyle/>
        <a:p>
          <a:endParaRPr lang="en-US"/>
        </a:p>
      </dgm:t>
    </dgm:pt>
    <dgm:pt modelId="{01C79DD1-D9B3-4D9F-8F16-22EFD94A78E5}">
      <dgm:prSet/>
      <dgm:spPr/>
      <dgm:t>
        <a:bodyPr/>
        <a:lstStyle/>
        <a:p>
          <a:r>
            <a:rPr lang="en-US"/>
            <a:t>Seek insight to those who know you well </a:t>
          </a:r>
        </a:p>
      </dgm:t>
    </dgm:pt>
    <dgm:pt modelId="{2B13FFF1-9BD3-45C7-8509-725BE1C7261F}" type="parTrans" cxnId="{9401384D-399E-4BC8-8F8B-C8F573D76DAE}">
      <dgm:prSet/>
      <dgm:spPr/>
      <dgm:t>
        <a:bodyPr/>
        <a:lstStyle/>
        <a:p>
          <a:endParaRPr lang="en-US"/>
        </a:p>
      </dgm:t>
    </dgm:pt>
    <dgm:pt modelId="{20C88FFC-B64E-4940-85F2-3C60D6F8CA53}" type="sibTrans" cxnId="{9401384D-399E-4BC8-8F8B-C8F573D76DAE}">
      <dgm:prSet/>
      <dgm:spPr/>
      <dgm:t>
        <a:bodyPr/>
        <a:lstStyle/>
        <a:p>
          <a:endParaRPr lang="en-US"/>
        </a:p>
      </dgm:t>
    </dgm:pt>
    <dgm:pt modelId="{875CE851-A7E8-40BC-BD1D-EACCA8CBDF4C}">
      <dgm:prSet/>
      <dgm:spPr/>
      <dgm:t>
        <a:bodyPr/>
        <a:lstStyle/>
        <a:p>
          <a:r>
            <a:rPr lang="en-US" dirty="0"/>
            <a:t>Individual career advising/planning session Oct-January 2022 </a:t>
          </a:r>
        </a:p>
      </dgm:t>
    </dgm:pt>
    <dgm:pt modelId="{8BE13CDA-CF39-41D4-8FB3-D6318857C4EB}" type="parTrans" cxnId="{14B6C619-DE9B-40A5-8949-CA778A975389}">
      <dgm:prSet/>
      <dgm:spPr/>
      <dgm:t>
        <a:bodyPr/>
        <a:lstStyle/>
        <a:p>
          <a:endParaRPr lang="en-US"/>
        </a:p>
      </dgm:t>
    </dgm:pt>
    <dgm:pt modelId="{92D8F70F-CCF4-4E6A-A1C1-B07BF2A131E6}" type="sibTrans" cxnId="{14B6C619-DE9B-40A5-8949-CA778A975389}">
      <dgm:prSet/>
      <dgm:spPr/>
      <dgm:t>
        <a:bodyPr/>
        <a:lstStyle/>
        <a:p>
          <a:endParaRPr lang="en-US"/>
        </a:p>
      </dgm:t>
    </dgm:pt>
    <dgm:pt modelId="{65027723-5A78-493C-9001-AF89CB102278}" type="pres">
      <dgm:prSet presAssocID="{8E846BCD-0AB6-4364-B669-2575305301F9}" presName="diagram" presStyleCnt="0">
        <dgm:presLayoutVars>
          <dgm:dir/>
          <dgm:resizeHandles val="exact"/>
        </dgm:presLayoutVars>
      </dgm:prSet>
      <dgm:spPr/>
      <dgm:t>
        <a:bodyPr/>
        <a:lstStyle/>
        <a:p>
          <a:endParaRPr lang="en-US"/>
        </a:p>
      </dgm:t>
    </dgm:pt>
    <dgm:pt modelId="{39C343A2-837E-47A9-A57A-E5FE66365DC0}" type="pres">
      <dgm:prSet presAssocID="{811C2E2A-7448-46C0-BAFC-3B162BE9471F}" presName="node" presStyleLbl="node1" presStyleIdx="0" presStyleCnt="5">
        <dgm:presLayoutVars>
          <dgm:bulletEnabled val="1"/>
        </dgm:presLayoutVars>
      </dgm:prSet>
      <dgm:spPr/>
      <dgm:t>
        <a:bodyPr/>
        <a:lstStyle/>
        <a:p>
          <a:endParaRPr lang="en-US"/>
        </a:p>
      </dgm:t>
    </dgm:pt>
    <dgm:pt modelId="{877EACF8-8250-40EB-871A-B12F9BDD6E9A}" type="pres">
      <dgm:prSet presAssocID="{F508882C-8DAA-4F84-A3A0-1C01ADC8E72D}" presName="sibTrans" presStyleCnt="0"/>
      <dgm:spPr/>
    </dgm:pt>
    <dgm:pt modelId="{B19400EB-199F-4713-B23C-CF560B915B3B}" type="pres">
      <dgm:prSet presAssocID="{A7869057-4446-49A9-9D0A-AEA64FA6DA8B}" presName="node" presStyleLbl="node1" presStyleIdx="1" presStyleCnt="5">
        <dgm:presLayoutVars>
          <dgm:bulletEnabled val="1"/>
        </dgm:presLayoutVars>
      </dgm:prSet>
      <dgm:spPr/>
      <dgm:t>
        <a:bodyPr/>
        <a:lstStyle/>
        <a:p>
          <a:endParaRPr lang="en-US"/>
        </a:p>
      </dgm:t>
    </dgm:pt>
    <dgm:pt modelId="{AF82A946-6AA6-409A-AB73-A1C4F324C3C1}" type="pres">
      <dgm:prSet presAssocID="{C7F309BC-73EC-4767-A341-83D01456E57E}" presName="sibTrans" presStyleCnt="0"/>
      <dgm:spPr/>
    </dgm:pt>
    <dgm:pt modelId="{F3862377-3ACD-40D8-BE93-7E5186E85937}" type="pres">
      <dgm:prSet presAssocID="{B0BD321A-25AA-4C0D-8EEA-E49A252C82AD}" presName="node" presStyleLbl="node1" presStyleIdx="2" presStyleCnt="5">
        <dgm:presLayoutVars>
          <dgm:bulletEnabled val="1"/>
        </dgm:presLayoutVars>
      </dgm:prSet>
      <dgm:spPr/>
      <dgm:t>
        <a:bodyPr/>
        <a:lstStyle/>
        <a:p>
          <a:endParaRPr lang="en-US"/>
        </a:p>
      </dgm:t>
    </dgm:pt>
    <dgm:pt modelId="{B67CA8A2-B34E-48DA-AB1D-B65295E52525}" type="pres">
      <dgm:prSet presAssocID="{1BCCE854-C003-4135-B058-FC15F058D199}" presName="sibTrans" presStyleCnt="0"/>
      <dgm:spPr/>
    </dgm:pt>
    <dgm:pt modelId="{3E2B67EB-91D2-489F-A4E9-38E417989190}" type="pres">
      <dgm:prSet presAssocID="{01C79DD1-D9B3-4D9F-8F16-22EFD94A78E5}" presName="node" presStyleLbl="node1" presStyleIdx="3" presStyleCnt="5">
        <dgm:presLayoutVars>
          <dgm:bulletEnabled val="1"/>
        </dgm:presLayoutVars>
      </dgm:prSet>
      <dgm:spPr/>
      <dgm:t>
        <a:bodyPr/>
        <a:lstStyle/>
        <a:p>
          <a:endParaRPr lang="en-US"/>
        </a:p>
      </dgm:t>
    </dgm:pt>
    <dgm:pt modelId="{F5F48F1F-2A4A-4A71-8D0F-8E9344BD6040}" type="pres">
      <dgm:prSet presAssocID="{20C88FFC-B64E-4940-85F2-3C60D6F8CA53}" presName="sibTrans" presStyleCnt="0"/>
      <dgm:spPr/>
    </dgm:pt>
    <dgm:pt modelId="{0D56E50B-D5C6-4F59-BFAD-489396101ACD}" type="pres">
      <dgm:prSet presAssocID="{875CE851-A7E8-40BC-BD1D-EACCA8CBDF4C}" presName="node" presStyleLbl="node1" presStyleIdx="4" presStyleCnt="5">
        <dgm:presLayoutVars>
          <dgm:bulletEnabled val="1"/>
        </dgm:presLayoutVars>
      </dgm:prSet>
      <dgm:spPr/>
      <dgm:t>
        <a:bodyPr/>
        <a:lstStyle/>
        <a:p>
          <a:endParaRPr lang="en-US"/>
        </a:p>
      </dgm:t>
    </dgm:pt>
  </dgm:ptLst>
  <dgm:cxnLst>
    <dgm:cxn modelId="{AB097FD2-18DA-4F96-BDD8-FD6D44508FE5}" type="presOf" srcId="{811C2E2A-7448-46C0-BAFC-3B162BE9471F}" destId="{39C343A2-837E-47A9-A57A-E5FE66365DC0}" srcOrd="0" destOrd="0" presId="urn:microsoft.com/office/officeart/2005/8/layout/default"/>
    <dgm:cxn modelId="{BCED7A01-82A5-493F-AE6E-DC47F29D8F79}" srcId="{8E846BCD-0AB6-4364-B669-2575305301F9}" destId="{A7869057-4446-49A9-9D0A-AEA64FA6DA8B}" srcOrd="1" destOrd="0" parTransId="{28467D81-A8C4-4925-9AA3-2D829ED32D5F}" sibTransId="{C7F309BC-73EC-4767-A341-83D01456E57E}"/>
    <dgm:cxn modelId="{67441D9C-EB53-4511-AB05-31BB8D50E6F9}" srcId="{8E846BCD-0AB6-4364-B669-2575305301F9}" destId="{B0BD321A-25AA-4C0D-8EEA-E49A252C82AD}" srcOrd="2" destOrd="0" parTransId="{9E0B39AA-D53E-455F-B7AE-225E02EAD9B2}" sibTransId="{1BCCE854-C003-4135-B058-FC15F058D199}"/>
    <dgm:cxn modelId="{EDF710BA-F2FD-4FC9-A2DE-A3A8AF0D52EC}" type="presOf" srcId="{A7869057-4446-49A9-9D0A-AEA64FA6DA8B}" destId="{B19400EB-199F-4713-B23C-CF560B915B3B}" srcOrd="0" destOrd="0" presId="urn:microsoft.com/office/officeart/2005/8/layout/default"/>
    <dgm:cxn modelId="{6B1EFE97-60CB-44EB-90C8-1CE25F182290}" type="presOf" srcId="{8E846BCD-0AB6-4364-B669-2575305301F9}" destId="{65027723-5A78-493C-9001-AF89CB102278}" srcOrd="0" destOrd="0" presId="urn:microsoft.com/office/officeart/2005/8/layout/default"/>
    <dgm:cxn modelId="{14B6C619-DE9B-40A5-8949-CA778A975389}" srcId="{8E846BCD-0AB6-4364-B669-2575305301F9}" destId="{875CE851-A7E8-40BC-BD1D-EACCA8CBDF4C}" srcOrd="4" destOrd="0" parTransId="{8BE13CDA-CF39-41D4-8FB3-D6318857C4EB}" sibTransId="{92D8F70F-CCF4-4E6A-A1C1-B07BF2A131E6}"/>
    <dgm:cxn modelId="{109164A7-CD96-4FA2-B036-506C37EA0800}" type="presOf" srcId="{B0BD321A-25AA-4C0D-8EEA-E49A252C82AD}" destId="{F3862377-3ACD-40D8-BE93-7E5186E85937}" srcOrd="0" destOrd="0" presId="urn:microsoft.com/office/officeart/2005/8/layout/default"/>
    <dgm:cxn modelId="{9401384D-399E-4BC8-8F8B-C8F573D76DAE}" srcId="{8E846BCD-0AB6-4364-B669-2575305301F9}" destId="{01C79DD1-D9B3-4D9F-8F16-22EFD94A78E5}" srcOrd="3" destOrd="0" parTransId="{2B13FFF1-9BD3-45C7-8509-725BE1C7261F}" sibTransId="{20C88FFC-B64E-4940-85F2-3C60D6F8CA53}"/>
    <dgm:cxn modelId="{C7D75F8B-85EA-427C-8353-491B9D9E0DF4}" srcId="{8E846BCD-0AB6-4364-B669-2575305301F9}" destId="{811C2E2A-7448-46C0-BAFC-3B162BE9471F}" srcOrd="0" destOrd="0" parTransId="{CD13FA2B-6E17-414C-958D-B566F703F789}" sibTransId="{F508882C-8DAA-4F84-A3A0-1C01ADC8E72D}"/>
    <dgm:cxn modelId="{BE96E44E-B762-4E83-B302-58C3975B228A}" type="presOf" srcId="{875CE851-A7E8-40BC-BD1D-EACCA8CBDF4C}" destId="{0D56E50B-D5C6-4F59-BFAD-489396101ACD}" srcOrd="0" destOrd="0" presId="urn:microsoft.com/office/officeart/2005/8/layout/default"/>
    <dgm:cxn modelId="{D211A85E-CB50-4066-89A8-36466713B1ED}" type="presOf" srcId="{01C79DD1-D9B3-4D9F-8F16-22EFD94A78E5}" destId="{3E2B67EB-91D2-489F-A4E9-38E417989190}" srcOrd="0" destOrd="0" presId="urn:microsoft.com/office/officeart/2005/8/layout/default"/>
    <dgm:cxn modelId="{7CEEFF45-1D9C-480B-83BF-89E1869ACD67}" type="presParOf" srcId="{65027723-5A78-493C-9001-AF89CB102278}" destId="{39C343A2-837E-47A9-A57A-E5FE66365DC0}" srcOrd="0" destOrd="0" presId="urn:microsoft.com/office/officeart/2005/8/layout/default"/>
    <dgm:cxn modelId="{DA6E3CB7-CEBA-4F9E-8BE7-3370CEC1EEB3}" type="presParOf" srcId="{65027723-5A78-493C-9001-AF89CB102278}" destId="{877EACF8-8250-40EB-871A-B12F9BDD6E9A}" srcOrd="1" destOrd="0" presId="urn:microsoft.com/office/officeart/2005/8/layout/default"/>
    <dgm:cxn modelId="{2D0DA7C4-F7F6-4981-AD01-74163D8BDBCE}" type="presParOf" srcId="{65027723-5A78-493C-9001-AF89CB102278}" destId="{B19400EB-199F-4713-B23C-CF560B915B3B}" srcOrd="2" destOrd="0" presId="urn:microsoft.com/office/officeart/2005/8/layout/default"/>
    <dgm:cxn modelId="{E7DBF1CC-4768-4A25-9D77-80472B8A922A}" type="presParOf" srcId="{65027723-5A78-493C-9001-AF89CB102278}" destId="{AF82A946-6AA6-409A-AB73-A1C4F324C3C1}" srcOrd="3" destOrd="0" presId="urn:microsoft.com/office/officeart/2005/8/layout/default"/>
    <dgm:cxn modelId="{F3FC4926-887D-4B92-A60E-76ECD8EA865F}" type="presParOf" srcId="{65027723-5A78-493C-9001-AF89CB102278}" destId="{F3862377-3ACD-40D8-BE93-7E5186E85937}" srcOrd="4" destOrd="0" presId="urn:microsoft.com/office/officeart/2005/8/layout/default"/>
    <dgm:cxn modelId="{A9019771-88AC-4CFD-AC6C-566E60E010E6}" type="presParOf" srcId="{65027723-5A78-493C-9001-AF89CB102278}" destId="{B67CA8A2-B34E-48DA-AB1D-B65295E52525}" srcOrd="5" destOrd="0" presId="urn:microsoft.com/office/officeart/2005/8/layout/default"/>
    <dgm:cxn modelId="{ECDE71DF-52E9-47FA-BACE-CC69636D02C1}" type="presParOf" srcId="{65027723-5A78-493C-9001-AF89CB102278}" destId="{3E2B67EB-91D2-489F-A4E9-38E417989190}" srcOrd="6" destOrd="0" presId="urn:microsoft.com/office/officeart/2005/8/layout/default"/>
    <dgm:cxn modelId="{BBCA7FF2-8448-43FC-91A6-A1ED919C978C}" type="presParOf" srcId="{65027723-5A78-493C-9001-AF89CB102278}" destId="{F5F48F1F-2A4A-4A71-8D0F-8E9344BD6040}" srcOrd="7" destOrd="0" presId="urn:microsoft.com/office/officeart/2005/8/layout/default"/>
    <dgm:cxn modelId="{22B4E198-5ADC-483D-846C-41E015ABC312}" type="presParOf" srcId="{65027723-5A78-493C-9001-AF89CB102278}" destId="{0D56E50B-D5C6-4F59-BFAD-489396101AC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FF6261-4D69-4365-8EBA-9D2BBCB08689}"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853AFC1C-EF0F-465A-9A5D-9CDCB06729E4}">
      <dgm:prSet/>
      <dgm:spPr/>
      <dgm:t>
        <a:bodyPr/>
        <a:lstStyle/>
        <a:p>
          <a:pPr>
            <a:defRPr b="1"/>
          </a:pPr>
          <a:r>
            <a:rPr lang="en-US"/>
            <a:t>May–July</a:t>
          </a:r>
        </a:p>
      </dgm:t>
    </dgm:pt>
    <dgm:pt modelId="{8F0B4CEB-0610-4D11-A93D-F7C42941458A}" type="parTrans" cxnId="{FF0AB4B0-8EAA-421A-86A4-3433BD578F26}">
      <dgm:prSet/>
      <dgm:spPr/>
      <dgm:t>
        <a:bodyPr/>
        <a:lstStyle/>
        <a:p>
          <a:endParaRPr lang="en-US"/>
        </a:p>
      </dgm:t>
    </dgm:pt>
    <dgm:pt modelId="{B7347E29-C120-4ACB-A089-960321ED1C6A}" type="sibTrans" cxnId="{FF0AB4B0-8EAA-421A-86A4-3433BD578F26}">
      <dgm:prSet/>
      <dgm:spPr/>
      <dgm:t>
        <a:bodyPr/>
        <a:lstStyle/>
        <a:p>
          <a:endParaRPr lang="en-US"/>
        </a:p>
      </dgm:t>
    </dgm:pt>
    <dgm:pt modelId="{8CAE9709-7D31-4AB1-AD66-A2CB98F72E43}">
      <dgm:prSet/>
      <dgm:spPr/>
      <dgm:t>
        <a:bodyPr/>
        <a:lstStyle/>
        <a:p>
          <a:pPr algn="ctr"/>
          <a:r>
            <a:rPr lang="en-US" dirty="0"/>
            <a:t>“Dean’s Letter” Interview (MSPE)</a:t>
          </a:r>
        </a:p>
      </dgm:t>
    </dgm:pt>
    <dgm:pt modelId="{82F42CDF-B39C-4709-B964-09858BF24DA7}" type="parTrans" cxnId="{DBDD0880-0184-41EA-BE86-27DFD4F408B0}">
      <dgm:prSet/>
      <dgm:spPr/>
      <dgm:t>
        <a:bodyPr/>
        <a:lstStyle/>
        <a:p>
          <a:endParaRPr lang="en-US"/>
        </a:p>
      </dgm:t>
    </dgm:pt>
    <dgm:pt modelId="{91044A0F-D7A7-4552-97DF-054C477BBEC3}" type="sibTrans" cxnId="{DBDD0880-0184-41EA-BE86-27DFD4F408B0}">
      <dgm:prSet/>
      <dgm:spPr/>
      <dgm:t>
        <a:bodyPr/>
        <a:lstStyle/>
        <a:p>
          <a:endParaRPr lang="en-US"/>
        </a:p>
      </dgm:t>
    </dgm:pt>
    <dgm:pt modelId="{E02C2B0F-A370-4AAF-9938-0EAC08368CB9}">
      <dgm:prSet/>
      <dgm:spPr/>
      <dgm:t>
        <a:bodyPr/>
        <a:lstStyle/>
        <a:p>
          <a:pPr>
            <a:defRPr b="1"/>
          </a:pPr>
          <a:r>
            <a:rPr lang="en-US" dirty="0"/>
            <a:t>June–September</a:t>
          </a:r>
        </a:p>
      </dgm:t>
    </dgm:pt>
    <dgm:pt modelId="{296CEA49-5A72-42CB-BEE7-EF4D6E467E0E}" type="parTrans" cxnId="{DBFE3B0B-6559-4321-93AE-109F3C999A4A}">
      <dgm:prSet/>
      <dgm:spPr/>
      <dgm:t>
        <a:bodyPr/>
        <a:lstStyle/>
        <a:p>
          <a:endParaRPr lang="en-US"/>
        </a:p>
      </dgm:t>
    </dgm:pt>
    <dgm:pt modelId="{2DB8527F-A713-4995-963F-40DAB95B6683}" type="sibTrans" cxnId="{DBFE3B0B-6559-4321-93AE-109F3C999A4A}">
      <dgm:prSet/>
      <dgm:spPr/>
      <dgm:t>
        <a:bodyPr/>
        <a:lstStyle/>
        <a:p>
          <a:endParaRPr lang="en-US"/>
        </a:p>
      </dgm:t>
    </dgm:pt>
    <dgm:pt modelId="{6A631E70-7E86-4FB6-A6B4-573A9851FD6D}">
      <dgm:prSet/>
      <dgm:spPr/>
      <dgm:t>
        <a:bodyPr/>
        <a:lstStyle/>
        <a:p>
          <a:pPr algn="ctr"/>
          <a:r>
            <a:rPr lang="en-US" dirty="0"/>
            <a:t>Register/Complete Applications</a:t>
          </a:r>
        </a:p>
      </dgm:t>
    </dgm:pt>
    <dgm:pt modelId="{ACBDC0D7-FCEF-412A-B152-BC61C45F72D0}" type="parTrans" cxnId="{40218AFC-7FB2-4E1B-8CAD-08B6B5C049F3}">
      <dgm:prSet/>
      <dgm:spPr/>
      <dgm:t>
        <a:bodyPr/>
        <a:lstStyle/>
        <a:p>
          <a:endParaRPr lang="en-US"/>
        </a:p>
      </dgm:t>
    </dgm:pt>
    <dgm:pt modelId="{A5EE4D27-BF4C-4C79-A573-27CE0601BF8D}" type="sibTrans" cxnId="{40218AFC-7FB2-4E1B-8CAD-08B6B5C049F3}">
      <dgm:prSet/>
      <dgm:spPr/>
      <dgm:t>
        <a:bodyPr/>
        <a:lstStyle/>
        <a:p>
          <a:endParaRPr lang="en-US"/>
        </a:p>
      </dgm:t>
    </dgm:pt>
    <dgm:pt modelId="{87996DC3-4C3D-419C-A657-E25B28D6280A}">
      <dgm:prSet/>
      <dgm:spPr/>
      <dgm:t>
        <a:bodyPr/>
        <a:lstStyle/>
        <a:p>
          <a:pPr>
            <a:defRPr b="1"/>
          </a:pPr>
          <a:r>
            <a:rPr lang="en-US" dirty="0"/>
            <a:t>September</a:t>
          </a:r>
        </a:p>
      </dgm:t>
    </dgm:pt>
    <dgm:pt modelId="{B35DD801-1632-4AE5-BA14-1C20A46A8843}" type="parTrans" cxnId="{9B58FDA6-4031-4F2D-8342-642B2071FD1E}">
      <dgm:prSet/>
      <dgm:spPr/>
      <dgm:t>
        <a:bodyPr/>
        <a:lstStyle/>
        <a:p>
          <a:endParaRPr lang="en-US"/>
        </a:p>
      </dgm:t>
    </dgm:pt>
    <dgm:pt modelId="{3BB4CA45-E9A3-4FAD-9A42-EB15977A0E45}" type="sibTrans" cxnId="{9B58FDA6-4031-4F2D-8342-642B2071FD1E}">
      <dgm:prSet/>
      <dgm:spPr/>
      <dgm:t>
        <a:bodyPr/>
        <a:lstStyle/>
        <a:p>
          <a:endParaRPr lang="en-US"/>
        </a:p>
      </dgm:t>
    </dgm:pt>
    <dgm:pt modelId="{306174A4-FE4A-4687-A3F3-6E8F82962570}">
      <dgm:prSet/>
      <dgm:spPr/>
      <dgm:t>
        <a:bodyPr/>
        <a:lstStyle/>
        <a:p>
          <a:pPr algn="ctr"/>
          <a:r>
            <a:rPr lang="en-US" dirty="0"/>
            <a:t>Submit Applications</a:t>
          </a:r>
        </a:p>
      </dgm:t>
    </dgm:pt>
    <dgm:pt modelId="{B791A550-03BD-47EA-A0FB-9A0C25C0C122}" type="parTrans" cxnId="{10AD6ABB-1BA2-4E23-A9D6-4C4A800AB0EB}">
      <dgm:prSet/>
      <dgm:spPr/>
      <dgm:t>
        <a:bodyPr/>
        <a:lstStyle/>
        <a:p>
          <a:endParaRPr lang="en-US"/>
        </a:p>
      </dgm:t>
    </dgm:pt>
    <dgm:pt modelId="{D3B1E271-3381-4062-850A-08F1CE0A84F9}" type="sibTrans" cxnId="{10AD6ABB-1BA2-4E23-A9D6-4C4A800AB0EB}">
      <dgm:prSet/>
      <dgm:spPr/>
      <dgm:t>
        <a:bodyPr/>
        <a:lstStyle/>
        <a:p>
          <a:endParaRPr lang="en-US"/>
        </a:p>
      </dgm:t>
    </dgm:pt>
    <dgm:pt modelId="{2B8ACA18-BE0B-48E0-A612-6379F8849F87}">
      <dgm:prSet/>
      <dgm:spPr/>
      <dgm:t>
        <a:bodyPr/>
        <a:lstStyle/>
        <a:p>
          <a:pPr>
            <a:defRPr b="1"/>
          </a:pPr>
          <a:r>
            <a:rPr lang="en-US" dirty="0"/>
            <a:t>September</a:t>
          </a:r>
        </a:p>
      </dgm:t>
    </dgm:pt>
    <dgm:pt modelId="{D909D2C3-FE15-4F5D-971B-85E678D2ED0F}" type="parTrans" cxnId="{EFD60C36-52F1-479F-AC11-F9D76812FE62}">
      <dgm:prSet/>
      <dgm:spPr/>
      <dgm:t>
        <a:bodyPr/>
        <a:lstStyle/>
        <a:p>
          <a:endParaRPr lang="en-US"/>
        </a:p>
      </dgm:t>
    </dgm:pt>
    <dgm:pt modelId="{22A98B59-5FCB-4481-81C5-9C47FC2C2A4E}" type="sibTrans" cxnId="{EFD60C36-52F1-479F-AC11-F9D76812FE62}">
      <dgm:prSet/>
      <dgm:spPr/>
      <dgm:t>
        <a:bodyPr/>
        <a:lstStyle/>
        <a:p>
          <a:endParaRPr lang="en-US"/>
        </a:p>
      </dgm:t>
    </dgm:pt>
    <dgm:pt modelId="{67F00888-F355-42E7-9D56-A35F458DCD89}">
      <dgm:prSet/>
      <dgm:spPr/>
      <dgm:t>
        <a:bodyPr/>
        <a:lstStyle/>
        <a:p>
          <a:pPr algn="ctr"/>
          <a:r>
            <a:rPr lang="en-US" dirty="0"/>
            <a:t>MSPE Release date (Nationwide)</a:t>
          </a:r>
        </a:p>
      </dgm:t>
    </dgm:pt>
    <dgm:pt modelId="{7A72734E-14B8-455E-88DD-E78A3B95F2B4}" type="parTrans" cxnId="{69E75631-1012-4E0C-8338-6BF72C5F672F}">
      <dgm:prSet/>
      <dgm:spPr/>
      <dgm:t>
        <a:bodyPr/>
        <a:lstStyle/>
        <a:p>
          <a:endParaRPr lang="en-US"/>
        </a:p>
      </dgm:t>
    </dgm:pt>
    <dgm:pt modelId="{C687D025-907F-4611-93F5-0D662DDB1D61}" type="sibTrans" cxnId="{69E75631-1012-4E0C-8338-6BF72C5F672F}">
      <dgm:prSet/>
      <dgm:spPr/>
      <dgm:t>
        <a:bodyPr/>
        <a:lstStyle/>
        <a:p>
          <a:endParaRPr lang="en-US"/>
        </a:p>
      </dgm:t>
    </dgm:pt>
    <dgm:pt modelId="{1F517409-923A-4210-A6ED-72D26002FBA3}">
      <dgm:prSet/>
      <dgm:spPr/>
      <dgm:t>
        <a:bodyPr/>
        <a:lstStyle/>
        <a:p>
          <a:pPr>
            <a:defRPr b="1"/>
          </a:pPr>
          <a:r>
            <a:rPr lang="en-US" dirty="0"/>
            <a:t>October - February</a:t>
          </a:r>
        </a:p>
      </dgm:t>
    </dgm:pt>
    <dgm:pt modelId="{51F81B43-4C59-4BE1-9823-CE76C956E0F6}" type="parTrans" cxnId="{FAE2E581-7B18-42F9-B508-6CA411D60AE1}">
      <dgm:prSet/>
      <dgm:spPr/>
      <dgm:t>
        <a:bodyPr/>
        <a:lstStyle/>
        <a:p>
          <a:endParaRPr lang="en-US"/>
        </a:p>
      </dgm:t>
    </dgm:pt>
    <dgm:pt modelId="{0A36AE12-7206-4AC7-A2E6-B6A95B1CA881}" type="sibTrans" cxnId="{FAE2E581-7B18-42F9-B508-6CA411D60AE1}">
      <dgm:prSet/>
      <dgm:spPr/>
      <dgm:t>
        <a:bodyPr/>
        <a:lstStyle/>
        <a:p>
          <a:endParaRPr lang="en-US"/>
        </a:p>
      </dgm:t>
    </dgm:pt>
    <dgm:pt modelId="{97C41904-24A4-4F5A-B037-3B8AAC4EE490}">
      <dgm:prSet/>
      <dgm:spPr/>
      <dgm:t>
        <a:bodyPr/>
        <a:lstStyle/>
        <a:p>
          <a:pPr algn="ctr"/>
          <a:r>
            <a:rPr lang="en-US" dirty="0"/>
            <a:t>Interviews</a:t>
          </a:r>
        </a:p>
      </dgm:t>
    </dgm:pt>
    <dgm:pt modelId="{FE196ABD-66D9-438B-9F68-A93D8905123E}" type="parTrans" cxnId="{C4401685-973F-40D5-901D-7AC3E70E4353}">
      <dgm:prSet/>
      <dgm:spPr/>
      <dgm:t>
        <a:bodyPr/>
        <a:lstStyle/>
        <a:p>
          <a:endParaRPr lang="en-US"/>
        </a:p>
      </dgm:t>
    </dgm:pt>
    <dgm:pt modelId="{E1F9CFC4-6E46-491D-8555-5F0C9B23C0E1}" type="sibTrans" cxnId="{C4401685-973F-40D5-901D-7AC3E70E4353}">
      <dgm:prSet/>
      <dgm:spPr/>
      <dgm:t>
        <a:bodyPr/>
        <a:lstStyle/>
        <a:p>
          <a:endParaRPr lang="en-US"/>
        </a:p>
      </dgm:t>
    </dgm:pt>
    <dgm:pt modelId="{EA801673-8C17-465F-8325-CCBE5B58EEF9}">
      <dgm:prSet/>
      <dgm:spPr/>
      <dgm:t>
        <a:bodyPr/>
        <a:lstStyle/>
        <a:p>
          <a:pPr>
            <a:defRPr b="1"/>
          </a:pPr>
          <a:r>
            <a:rPr lang="en-US"/>
            <a:t>February</a:t>
          </a:r>
        </a:p>
      </dgm:t>
    </dgm:pt>
    <dgm:pt modelId="{F6651916-EA1B-48E2-BEB1-1698EADD5314}" type="parTrans" cxnId="{85227717-940F-4F71-B096-E64188ABF9F2}">
      <dgm:prSet/>
      <dgm:spPr/>
      <dgm:t>
        <a:bodyPr/>
        <a:lstStyle/>
        <a:p>
          <a:endParaRPr lang="en-US"/>
        </a:p>
      </dgm:t>
    </dgm:pt>
    <dgm:pt modelId="{67F29903-F002-41C2-9C70-5F77524EEDE0}" type="sibTrans" cxnId="{85227717-940F-4F71-B096-E64188ABF9F2}">
      <dgm:prSet/>
      <dgm:spPr/>
      <dgm:t>
        <a:bodyPr/>
        <a:lstStyle/>
        <a:p>
          <a:endParaRPr lang="en-US"/>
        </a:p>
      </dgm:t>
    </dgm:pt>
    <dgm:pt modelId="{0F1D80E7-55B2-40EB-AD47-58443E8A90E0}">
      <dgm:prSet/>
      <dgm:spPr/>
      <dgm:t>
        <a:bodyPr/>
        <a:lstStyle/>
        <a:p>
          <a:pPr algn="ctr"/>
          <a:r>
            <a:rPr lang="en-US" dirty="0"/>
            <a:t>Rank Order Listing due</a:t>
          </a:r>
        </a:p>
      </dgm:t>
    </dgm:pt>
    <dgm:pt modelId="{D5CC4A5F-0686-46D6-A7C6-1D447B315C02}" type="parTrans" cxnId="{EC0C0F5B-ED77-4A5B-BB84-26248C137F57}">
      <dgm:prSet/>
      <dgm:spPr/>
      <dgm:t>
        <a:bodyPr/>
        <a:lstStyle/>
        <a:p>
          <a:endParaRPr lang="en-US"/>
        </a:p>
      </dgm:t>
    </dgm:pt>
    <dgm:pt modelId="{C1409740-9C7D-4063-9CA9-55158872BFEC}" type="sibTrans" cxnId="{EC0C0F5B-ED77-4A5B-BB84-26248C137F57}">
      <dgm:prSet/>
      <dgm:spPr/>
      <dgm:t>
        <a:bodyPr/>
        <a:lstStyle/>
        <a:p>
          <a:endParaRPr lang="en-US"/>
        </a:p>
      </dgm:t>
    </dgm:pt>
    <dgm:pt modelId="{A5B44341-9D36-4578-A144-6DDE1EB2D0B8}">
      <dgm:prSet/>
      <dgm:spPr/>
      <dgm:t>
        <a:bodyPr/>
        <a:lstStyle/>
        <a:p>
          <a:pPr>
            <a:defRPr b="1"/>
          </a:pPr>
          <a:r>
            <a:rPr lang="en-US"/>
            <a:t>March</a:t>
          </a:r>
        </a:p>
      </dgm:t>
    </dgm:pt>
    <dgm:pt modelId="{2CCE1423-9A5D-425D-88E3-F7B9B4E26C5A}" type="parTrans" cxnId="{D21027F8-EDBF-442A-8413-C2EA34DA8203}">
      <dgm:prSet/>
      <dgm:spPr/>
      <dgm:t>
        <a:bodyPr/>
        <a:lstStyle/>
        <a:p>
          <a:endParaRPr lang="en-US"/>
        </a:p>
      </dgm:t>
    </dgm:pt>
    <dgm:pt modelId="{DB51D38B-82AF-47D3-B6A2-8400BCB8F438}" type="sibTrans" cxnId="{D21027F8-EDBF-442A-8413-C2EA34DA8203}">
      <dgm:prSet/>
      <dgm:spPr/>
      <dgm:t>
        <a:bodyPr/>
        <a:lstStyle/>
        <a:p>
          <a:endParaRPr lang="en-US"/>
        </a:p>
      </dgm:t>
    </dgm:pt>
    <dgm:pt modelId="{5AF06A55-441D-468B-A13B-0E0B9E67710F}">
      <dgm:prSet/>
      <dgm:spPr>
        <a:solidFill>
          <a:srgbClr val="FFFF00">
            <a:alpha val="90000"/>
          </a:srgbClr>
        </a:solidFill>
      </dgm:spPr>
      <dgm:t>
        <a:bodyPr/>
        <a:lstStyle/>
        <a:p>
          <a:pPr algn="ctr"/>
          <a:r>
            <a:rPr lang="en-US" b="1" u="sng" dirty="0"/>
            <a:t>Match Week</a:t>
          </a:r>
        </a:p>
      </dgm:t>
    </dgm:pt>
    <dgm:pt modelId="{233D630C-43C8-4637-B672-47D4489AD080}" type="parTrans" cxnId="{65D08DE0-CDED-4A0F-953F-557F143536E2}">
      <dgm:prSet/>
      <dgm:spPr/>
      <dgm:t>
        <a:bodyPr/>
        <a:lstStyle/>
        <a:p>
          <a:endParaRPr lang="en-US"/>
        </a:p>
      </dgm:t>
    </dgm:pt>
    <dgm:pt modelId="{287AC603-B66B-4C75-A8AA-1A38F3A359B2}" type="sibTrans" cxnId="{65D08DE0-CDED-4A0F-953F-557F143536E2}">
      <dgm:prSet/>
      <dgm:spPr/>
      <dgm:t>
        <a:bodyPr/>
        <a:lstStyle/>
        <a:p>
          <a:endParaRPr lang="en-US"/>
        </a:p>
      </dgm:t>
    </dgm:pt>
    <dgm:pt modelId="{32BA13C8-764A-4543-835D-880FAF217E75}" type="pres">
      <dgm:prSet presAssocID="{05FF6261-4D69-4365-8EBA-9D2BBCB08689}" presName="root" presStyleCnt="0">
        <dgm:presLayoutVars>
          <dgm:chMax/>
          <dgm:chPref/>
          <dgm:animLvl val="lvl"/>
        </dgm:presLayoutVars>
      </dgm:prSet>
      <dgm:spPr/>
      <dgm:t>
        <a:bodyPr/>
        <a:lstStyle/>
        <a:p>
          <a:endParaRPr lang="en-US"/>
        </a:p>
      </dgm:t>
    </dgm:pt>
    <dgm:pt modelId="{FFF060B5-0E74-4DCA-90FA-665880C1E0C3}" type="pres">
      <dgm:prSet presAssocID="{05FF6261-4D69-4365-8EBA-9D2BBCB08689}" presName="divider" presStyleLbl="fgAccFollowNode1" presStyleIdx="0" presStyleCnt="1"/>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tailEnd type="triangle" w="lg" len="lg"/>
        </a:ln>
        <a:effectLst/>
      </dgm:spPr>
    </dgm:pt>
    <dgm:pt modelId="{1E4CF1C4-0EA4-4709-A602-274C331389C3}" type="pres">
      <dgm:prSet presAssocID="{05FF6261-4D69-4365-8EBA-9D2BBCB08689}" presName="nodes" presStyleCnt="0">
        <dgm:presLayoutVars>
          <dgm:chMax/>
          <dgm:chPref/>
          <dgm:animLvl val="lvl"/>
        </dgm:presLayoutVars>
      </dgm:prSet>
      <dgm:spPr/>
    </dgm:pt>
    <dgm:pt modelId="{537A636F-91C9-4123-9625-C28B07EE4773}" type="pres">
      <dgm:prSet presAssocID="{853AFC1C-EF0F-465A-9A5D-9CDCB06729E4}" presName="composite" presStyleCnt="0"/>
      <dgm:spPr/>
    </dgm:pt>
    <dgm:pt modelId="{59777855-8136-4F77-AFC1-5EB8356119F8}" type="pres">
      <dgm:prSet presAssocID="{853AFC1C-EF0F-465A-9A5D-9CDCB06729E4}" presName="L1TextContainer" presStyleLbl="revTx" presStyleIdx="0" presStyleCnt="7">
        <dgm:presLayoutVars>
          <dgm:chMax val="1"/>
          <dgm:chPref val="1"/>
          <dgm:bulletEnabled val="1"/>
        </dgm:presLayoutVars>
      </dgm:prSet>
      <dgm:spPr/>
      <dgm:t>
        <a:bodyPr/>
        <a:lstStyle/>
        <a:p>
          <a:endParaRPr lang="en-US"/>
        </a:p>
      </dgm:t>
    </dgm:pt>
    <dgm:pt modelId="{EAABBA3C-ADA0-4A16-B13B-6C39938516BF}" type="pres">
      <dgm:prSet presAssocID="{853AFC1C-EF0F-465A-9A5D-9CDCB06729E4}" presName="L2TextContainerWrapper" presStyleCnt="0">
        <dgm:presLayoutVars>
          <dgm:chMax val="0"/>
          <dgm:chPref val="0"/>
          <dgm:bulletEnabled val="1"/>
        </dgm:presLayoutVars>
      </dgm:prSet>
      <dgm:spPr/>
    </dgm:pt>
    <dgm:pt modelId="{834C94DF-3976-459B-89DD-BA1EDD56F067}" type="pres">
      <dgm:prSet presAssocID="{853AFC1C-EF0F-465A-9A5D-9CDCB06729E4}" presName="L2TextContainer" presStyleLbl="bgAcc1" presStyleIdx="0" presStyleCnt="7"/>
      <dgm:spPr/>
      <dgm:t>
        <a:bodyPr/>
        <a:lstStyle/>
        <a:p>
          <a:endParaRPr lang="en-US"/>
        </a:p>
      </dgm:t>
    </dgm:pt>
    <dgm:pt modelId="{2E8DAD16-B109-4084-BA31-5ADF407B4FA5}" type="pres">
      <dgm:prSet presAssocID="{853AFC1C-EF0F-465A-9A5D-9CDCB06729E4}" presName="FlexibleEmptyPlaceHolder" presStyleCnt="0"/>
      <dgm:spPr/>
    </dgm:pt>
    <dgm:pt modelId="{0B8C6F60-5F44-459B-8BBF-1BA9DB36427F}" type="pres">
      <dgm:prSet presAssocID="{853AFC1C-EF0F-465A-9A5D-9CDCB06729E4}" presName="ConnectLine" presStyleLbl="sibTrans1D1" presStyleIdx="0" presStyleCnt="7"/>
      <dgm:spPr>
        <a:noFill/>
        <a:ln w="9525" cap="rnd" cmpd="sng" algn="ctr">
          <a:solidFill>
            <a:schemeClr val="accent1">
              <a:hueOff val="0"/>
              <a:satOff val="0"/>
              <a:lumOff val="0"/>
              <a:alphaOff val="0"/>
            </a:schemeClr>
          </a:solidFill>
          <a:prstDash val="dash"/>
        </a:ln>
        <a:effectLst/>
      </dgm:spPr>
    </dgm:pt>
    <dgm:pt modelId="{BC670841-E031-454E-8AD7-90275604FE2E}" type="pres">
      <dgm:prSet presAssocID="{853AFC1C-EF0F-465A-9A5D-9CDCB06729E4}" presName="ConnectorPoint" presStyleLbl="alignNode1" presStyleIdx="0" presStyleCnt="7"/>
      <dgm:spPr/>
    </dgm:pt>
    <dgm:pt modelId="{27E355BF-850A-4EE6-93C2-A6B50FB4F461}" type="pres">
      <dgm:prSet presAssocID="{853AFC1C-EF0F-465A-9A5D-9CDCB06729E4}" presName="EmptyPlaceHolder" presStyleCnt="0"/>
      <dgm:spPr/>
    </dgm:pt>
    <dgm:pt modelId="{22AB34BD-417A-4C1B-9BAE-AA181DB9093C}" type="pres">
      <dgm:prSet presAssocID="{B7347E29-C120-4ACB-A089-960321ED1C6A}" presName="spaceBetweenRectangles" presStyleCnt="0"/>
      <dgm:spPr/>
    </dgm:pt>
    <dgm:pt modelId="{4D10B5C9-AA07-44E0-A7BC-9305790F4D25}" type="pres">
      <dgm:prSet presAssocID="{E02C2B0F-A370-4AAF-9938-0EAC08368CB9}" presName="composite" presStyleCnt="0"/>
      <dgm:spPr/>
    </dgm:pt>
    <dgm:pt modelId="{52FEBC0F-D9D5-45E8-9943-0880CA8436F7}" type="pres">
      <dgm:prSet presAssocID="{E02C2B0F-A370-4AAF-9938-0EAC08368CB9}" presName="L1TextContainer" presStyleLbl="revTx" presStyleIdx="1" presStyleCnt="7">
        <dgm:presLayoutVars>
          <dgm:chMax val="1"/>
          <dgm:chPref val="1"/>
          <dgm:bulletEnabled val="1"/>
        </dgm:presLayoutVars>
      </dgm:prSet>
      <dgm:spPr/>
      <dgm:t>
        <a:bodyPr/>
        <a:lstStyle/>
        <a:p>
          <a:endParaRPr lang="en-US"/>
        </a:p>
      </dgm:t>
    </dgm:pt>
    <dgm:pt modelId="{4BB5B6AA-F8A7-4240-B220-9A82E13030C4}" type="pres">
      <dgm:prSet presAssocID="{E02C2B0F-A370-4AAF-9938-0EAC08368CB9}" presName="L2TextContainerWrapper" presStyleCnt="0">
        <dgm:presLayoutVars>
          <dgm:chMax val="0"/>
          <dgm:chPref val="0"/>
          <dgm:bulletEnabled val="1"/>
        </dgm:presLayoutVars>
      </dgm:prSet>
      <dgm:spPr/>
    </dgm:pt>
    <dgm:pt modelId="{983FC530-C778-4A76-8B5D-7902B9E37B2E}" type="pres">
      <dgm:prSet presAssocID="{E02C2B0F-A370-4AAF-9938-0EAC08368CB9}" presName="L2TextContainer" presStyleLbl="bgAcc1" presStyleIdx="1" presStyleCnt="7"/>
      <dgm:spPr/>
      <dgm:t>
        <a:bodyPr/>
        <a:lstStyle/>
        <a:p>
          <a:endParaRPr lang="en-US"/>
        </a:p>
      </dgm:t>
    </dgm:pt>
    <dgm:pt modelId="{F501E3D4-D16E-46C1-BBC6-96E4E3127FB4}" type="pres">
      <dgm:prSet presAssocID="{E02C2B0F-A370-4AAF-9938-0EAC08368CB9}" presName="FlexibleEmptyPlaceHolder" presStyleCnt="0"/>
      <dgm:spPr/>
    </dgm:pt>
    <dgm:pt modelId="{E3E1AB75-CECD-4D15-ACEB-14DFB8167C00}" type="pres">
      <dgm:prSet presAssocID="{E02C2B0F-A370-4AAF-9938-0EAC08368CB9}" presName="ConnectLine" presStyleLbl="sibTrans1D1" presStyleIdx="1" presStyleCnt="7"/>
      <dgm:spPr>
        <a:noFill/>
        <a:ln w="9525" cap="rnd" cmpd="sng" algn="ctr">
          <a:solidFill>
            <a:schemeClr val="accent1">
              <a:hueOff val="0"/>
              <a:satOff val="0"/>
              <a:lumOff val="0"/>
              <a:alphaOff val="0"/>
            </a:schemeClr>
          </a:solidFill>
          <a:prstDash val="dash"/>
        </a:ln>
        <a:effectLst/>
      </dgm:spPr>
    </dgm:pt>
    <dgm:pt modelId="{6905396B-0C4E-4214-950C-CA9339030288}" type="pres">
      <dgm:prSet presAssocID="{E02C2B0F-A370-4AAF-9938-0EAC08368CB9}" presName="ConnectorPoint" presStyleLbl="alignNode1" presStyleIdx="1" presStyleCnt="7"/>
      <dgm:spPr/>
    </dgm:pt>
    <dgm:pt modelId="{D16AD94E-AF1E-4A58-B70A-66E74E945440}" type="pres">
      <dgm:prSet presAssocID="{E02C2B0F-A370-4AAF-9938-0EAC08368CB9}" presName="EmptyPlaceHolder" presStyleCnt="0"/>
      <dgm:spPr/>
    </dgm:pt>
    <dgm:pt modelId="{24348F55-9E35-4493-99E2-C1F63D5DB57C}" type="pres">
      <dgm:prSet presAssocID="{2DB8527F-A713-4995-963F-40DAB95B6683}" presName="spaceBetweenRectangles" presStyleCnt="0"/>
      <dgm:spPr/>
    </dgm:pt>
    <dgm:pt modelId="{9FCECC11-E7BB-463B-BA10-1D06D1CAF197}" type="pres">
      <dgm:prSet presAssocID="{87996DC3-4C3D-419C-A657-E25B28D6280A}" presName="composite" presStyleCnt="0"/>
      <dgm:spPr/>
    </dgm:pt>
    <dgm:pt modelId="{CAC28D1D-2D0D-4660-A013-84DCA2931855}" type="pres">
      <dgm:prSet presAssocID="{87996DC3-4C3D-419C-A657-E25B28D6280A}" presName="L1TextContainer" presStyleLbl="revTx" presStyleIdx="2" presStyleCnt="7">
        <dgm:presLayoutVars>
          <dgm:chMax val="1"/>
          <dgm:chPref val="1"/>
          <dgm:bulletEnabled val="1"/>
        </dgm:presLayoutVars>
      </dgm:prSet>
      <dgm:spPr/>
      <dgm:t>
        <a:bodyPr/>
        <a:lstStyle/>
        <a:p>
          <a:endParaRPr lang="en-US"/>
        </a:p>
      </dgm:t>
    </dgm:pt>
    <dgm:pt modelId="{E9958FB3-E85D-4ED2-80A7-CE26F5BD1EBD}" type="pres">
      <dgm:prSet presAssocID="{87996DC3-4C3D-419C-A657-E25B28D6280A}" presName="L2TextContainerWrapper" presStyleCnt="0">
        <dgm:presLayoutVars>
          <dgm:chMax val="0"/>
          <dgm:chPref val="0"/>
          <dgm:bulletEnabled val="1"/>
        </dgm:presLayoutVars>
      </dgm:prSet>
      <dgm:spPr/>
    </dgm:pt>
    <dgm:pt modelId="{2588933C-8037-435E-BA3D-70752FE13F90}" type="pres">
      <dgm:prSet presAssocID="{87996DC3-4C3D-419C-A657-E25B28D6280A}" presName="L2TextContainer" presStyleLbl="bgAcc1" presStyleIdx="2" presStyleCnt="7"/>
      <dgm:spPr/>
      <dgm:t>
        <a:bodyPr/>
        <a:lstStyle/>
        <a:p>
          <a:endParaRPr lang="en-US"/>
        </a:p>
      </dgm:t>
    </dgm:pt>
    <dgm:pt modelId="{75027849-6A8B-4BEA-90A6-1F97AA730CCD}" type="pres">
      <dgm:prSet presAssocID="{87996DC3-4C3D-419C-A657-E25B28D6280A}" presName="FlexibleEmptyPlaceHolder" presStyleCnt="0"/>
      <dgm:spPr/>
    </dgm:pt>
    <dgm:pt modelId="{3852270C-B335-4408-9E80-EDE0F4AFEC71}" type="pres">
      <dgm:prSet presAssocID="{87996DC3-4C3D-419C-A657-E25B28D6280A}" presName="ConnectLine" presStyleLbl="sibTrans1D1" presStyleIdx="2" presStyleCnt="7"/>
      <dgm:spPr>
        <a:noFill/>
        <a:ln w="9525" cap="rnd" cmpd="sng" algn="ctr">
          <a:solidFill>
            <a:schemeClr val="accent1">
              <a:hueOff val="0"/>
              <a:satOff val="0"/>
              <a:lumOff val="0"/>
              <a:alphaOff val="0"/>
            </a:schemeClr>
          </a:solidFill>
          <a:prstDash val="dash"/>
        </a:ln>
        <a:effectLst/>
      </dgm:spPr>
    </dgm:pt>
    <dgm:pt modelId="{72D75454-2415-4D3B-B44A-DCAD29372024}" type="pres">
      <dgm:prSet presAssocID="{87996DC3-4C3D-419C-A657-E25B28D6280A}" presName="ConnectorPoint" presStyleLbl="alignNode1" presStyleIdx="2" presStyleCnt="7"/>
      <dgm:spPr/>
    </dgm:pt>
    <dgm:pt modelId="{92838B81-2ACC-47AD-8154-F9485B56206D}" type="pres">
      <dgm:prSet presAssocID="{87996DC3-4C3D-419C-A657-E25B28D6280A}" presName="EmptyPlaceHolder" presStyleCnt="0"/>
      <dgm:spPr/>
    </dgm:pt>
    <dgm:pt modelId="{5C8DF405-74E3-44DE-814E-54959B5CDB81}" type="pres">
      <dgm:prSet presAssocID="{3BB4CA45-E9A3-4FAD-9A42-EB15977A0E45}" presName="spaceBetweenRectangles" presStyleCnt="0"/>
      <dgm:spPr/>
    </dgm:pt>
    <dgm:pt modelId="{CEF3C319-D0CC-4518-B6A3-5AAD2791ADD9}" type="pres">
      <dgm:prSet presAssocID="{2B8ACA18-BE0B-48E0-A612-6379F8849F87}" presName="composite" presStyleCnt="0"/>
      <dgm:spPr/>
    </dgm:pt>
    <dgm:pt modelId="{4E2030BD-8EA2-4D8C-834E-FBAADD25C189}" type="pres">
      <dgm:prSet presAssocID="{2B8ACA18-BE0B-48E0-A612-6379F8849F87}" presName="L1TextContainer" presStyleLbl="revTx" presStyleIdx="3" presStyleCnt="7">
        <dgm:presLayoutVars>
          <dgm:chMax val="1"/>
          <dgm:chPref val="1"/>
          <dgm:bulletEnabled val="1"/>
        </dgm:presLayoutVars>
      </dgm:prSet>
      <dgm:spPr/>
      <dgm:t>
        <a:bodyPr/>
        <a:lstStyle/>
        <a:p>
          <a:endParaRPr lang="en-US"/>
        </a:p>
      </dgm:t>
    </dgm:pt>
    <dgm:pt modelId="{EC1C7B45-CF68-4012-8059-A3F8E6E29A7C}" type="pres">
      <dgm:prSet presAssocID="{2B8ACA18-BE0B-48E0-A612-6379F8849F87}" presName="L2TextContainerWrapper" presStyleCnt="0">
        <dgm:presLayoutVars>
          <dgm:chMax val="0"/>
          <dgm:chPref val="0"/>
          <dgm:bulletEnabled val="1"/>
        </dgm:presLayoutVars>
      </dgm:prSet>
      <dgm:spPr/>
    </dgm:pt>
    <dgm:pt modelId="{6B81C278-2F64-4A38-9502-9F450BF4CF16}" type="pres">
      <dgm:prSet presAssocID="{2B8ACA18-BE0B-48E0-A612-6379F8849F87}" presName="L2TextContainer" presStyleLbl="bgAcc1" presStyleIdx="3" presStyleCnt="7"/>
      <dgm:spPr/>
      <dgm:t>
        <a:bodyPr/>
        <a:lstStyle/>
        <a:p>
          <a:endParaRPr lang="en-US"/>
        </a:p>
      </dgm:t>
    </dgm:pt>
    <dgm:pt modelId="{F17A6CB0-CC63-4E8A-8927-5B021ABF91E9}" type="pres">
      <dgm:prSet presAssocID="{2B8ACA18-BE0B-48E0-A612-6379F8849F87}" presName="FlexibleEmptyPlaceHolder" presStyleCnt="0"/>
      <dgm:spPr/>
    </dgm:pt>
    <dgm:pt modelId="{18953052-172A-4B28-95F1-282A2DE31C0E}" type="pres">
      <dgm:prSet presAssocID="{2B8ACA18-BE0B-48E0-A612-6379F8849F87}" presName="ConnectLine" presStyleLbl="sibTrans1D1" presStyleIdx="3" presStyleCnt="7"/>
      <dgm:spPr>
        <a:noFill/>
        <a:ln w="9525" cap="rnd" cmpd="sng" algn="ctr">
          <a:solidFill>
            <a:schemeClr val="accent1">
              <a:hueOff val="0"/>
              <a:satOff val="0"/>
              <a:lumOff val="0"/>
              <a:alphaOff val="0"/>
            </a:schemeClr>
          </a:solidFill>
          <a:prstDash val="dash"/>
        </a:ln>
        <a:effectLst/>
      </dgm:spPr>
    </dgm:pt>
    <dgm:pt modelId="{DD41C631-A6CE-4026-9794-2FF37C10BBCC}" type="pres">
      <dgm:prSet presAssocID="{2B8ACA18-BE0B-48E0-A612-6379F8849F87}" presName="ConnectorPoint" presStyleLbl="alignNode1" presStyleIdx="3" presStyleCnt="7" custLinFactX="844912" custLinFactNeighborX="900000" custLinFactNeighborY="-71221"/>
      <dgm:spPr/>
    </dgm:pt>
    <dgm:pt modelId="{16AA993C-8265-4797-912D-471033D3EC7F}" type="pres">
      <dgm:prSet presAssocID="{2B8ACA18-BE0B-48E0-A612-6379F8849F87}" presName="EmptyPlaceHolder" presStyleCnt="0"/>
      <dgm:spPr/>
    </dgm:pt>
    <dgm:pt modelId="{522C8FA5-791C-4B1E-AB92-F00A5F2C2217}" type="pres">
      <dgm:prSet presAssocID="{22A98B59-5FCB-4481-81C5-9C47FC2C2A4E}" presName="spaceBetweenRectangles" presStyleCnt="0"/>
      <dgm:spPr/>
    </dgm:pt>
    <dgm:pt modelId="{5B39404D-A3DE-4435-83CC-EBA465F11B66}" type="pres">
      <dgm:prSet presAssocID="{1F517409-923A-4210-A6ED-72D26002FBA3}" presName="composite" presStyleCnt="0"/>
      <dgm:spPr/>
    </dgm:pt>
    <dgm:pt modelId="{8C9B02A6-5729-4BF6-B4F6-CE527706AD81}" type="pres">
      <dgm:prSet presAssocID="{1F517409-923A-4210-A6ED-72D26002FBA3}" presName="L1TextContainer" presStyleLbl="revTx" presStyleIdx="4" presStyleCnt="7">
        <dgm:presLayoutVars>
          <dgm:chMax val="1"/>
          <dgm:chPref val="1"/>
          <dgm:bulletEnabled val="1"/>
        </dgm:presLayoutVars>
      </dgm:prSet>
      <dgm:spPr/>
      <dgm:t>
        <a:bodyPr/>
        <a:lstStyle/>
        <a:p>
          <a:endParaRPr lang="en-US"/>
        </a:p>
      </dgm:t>
    </dgm:pt>
    <dgm:pt modelId="{B7D08DB9-53E2-4544-ABE6-4B6D2DBA6CFC}" type="pres">
      <dgm:prSet presAssocID="{1F517409-923A-4210-A6ED-72D26002FBA3}" presName="L2TextContainerWrapper" presStyleCnt="0">
        <dgm:presLayoutVars>
          <dgm:chMax val="0"/>
          <dgm:chPref val="0"/>
          <dgm:bulletEnabled val="1"/>
        </dgm:presLayoutVars>
      </dgm:prSet>
      <dgm:spPr/>
    </dgm:pt>
    <dgm:pt modelId="{EBEC3E68-F3B8-4278-A74A-FBD3A3847C5F}" type="pres">
      <dgm:prSet presAssocID="{1F517409-923A-4210-A6ED-72D26002FBA3}" presName="L2TextContainer" presStyleLbl="bgAcc1" presStyleIdx="4" presStyleCnt="7"/>
      <dgm:spPr/>
      <dgm:t>
        <a:bodyPr/>
        <a:lstStyle/>
        <a:p>
          <a:endParaRPr lang="en-US"/>
        </a:p>
      </dgm:t>
    </dgm:pt>
    <dgm:pt modelId="{3A470B44-E30C-4435-9E4A-47B5905B1225}" type="pres">
      <dgm:prSet presAssocID="{1F517409-923A-4210-A6ED-72D26002FBA3}" presName="FlexibleEmptyPlaceHolder" presStyleCnt="0"/>
      <dgm:spPr/>
    </dgm:pt>
    <dgm:pt modelId="{CDABEDF3-B78E-4D49-BDDF-8E412FEE2A9B}" type="pres">
      <dgm:prSet presAssocID="{1F517409-923A-4210-A6ED-72D26002FBA3}" presName="ConnectLine" presStyleLbl="sibTrans1D1" presStyleIdx="4" presStyleCnt="7"/>
      <dgm:spPr>
        <a:noFill/>
        <a:ln w="9525" cap="rnd" cmpd="sng" algn="ctr">
          <a:solidFill>
            <a:schemeClr val="accent1">
              <a:hueOff val="0"/>
              <a:satOff val="0"/>
              <a:lumOff val="0"/>
              <a:alphaOff val="0"/>
            </a:schemeClr>
          </a:solidFill>
          <a:prstDash val="dash"/>
        </a:ln>
        <a:effectLst/>
      </dgm:spPr>
    </dgm:pt>
    <dgm:pt modelId="{ED943FE4-BD88-44FC-ACBF-807C591429CB}" type="pres">
      <dgm:prSet presAssocID="{1F517409-923A-4210-A6ED-72D26002FBA3}" presName="ConnectorPoint" presStyleLbl="alignNode1" presStyleIdx="4" presStyleCnt="7"/>
      <dgm:spPr/>
    </dgm:pt>
    <dgm:pt modelId="{5F12D6ED-3957-4F4D-838C-64463D1CA4B5}" type="pres">
      <dgm:prSet presAssocID="{1F517409-923A-4210-A6ED-72D26002FBA3}" presName="EmptyPlaceHolder" presStyleCnt="0"/>
      <dgm:spPr/>
    </dgm:pt>
    <dgm:pt modelId="{3938F3B4-5824-4A0E-BB27-AEF1178D00F6}" type="pres">
      <dgm:prSet presAssocID="{0A36AE12-7206-4AC7-A2E6-B6A95B1CA881}" presName="spaceBetweenRectangles" presStyleCnt="0"/>
      <dgm:spPr/>
    </dgm:pt>
    <dgm:pt modelId="{84572DE8-47DF-4D53-8862-3C64F09761E2}" type="pres">
      <dgm:prSet presAssocID="{EA801673-8C17-465F-8325-CCBE5B58EEF9}" presName="composite" presStyleCnt="0"/>
      <dgm:spPr/>
    </dgm:pt>
    <dgm:pt modelId="{8A57D1FD-CC8C-446C-80AB-360413A37D42}" type="pres">
      <dgm:prSet presAssocID="{EA801673-8C17-465F-8325-CCBE5B58EEF9}" presName="L1TextContainer" presStyleLbl="revTx" presStyleIdx="5" presStyleCnt="7">
        <dgm:presLayoutVars>
          <dgm:chMax val="1"/>
          <dgm:chPref val="1"/>
          <dgm:bulletEnabled val="1"/>
        </dgm:presLayoutVars>
      </dgm:prSet>
      <dgm:spPr/>
      <dgm:t>
        <a:bodyPr/>
        <a:lstStyle/>
        <a:p>
          <a:endParaRPr lang="en-US"/>
        </a:p>
      </dgm:t>
    </dgm:pt>
    <dgm:pt modelId="{9C9FC8A3-7685-4CC2-A2D0-949ABC3B0EDB}" type="pres">
      <dgm:prSet presAssocID="{EA801673-8C17-465F-8325-CCBE5B58EEF9}" presName="L2TextContainerWrapper" presStyleCnt="0">
        <dgm:presLayoutVars>
          <dgm:chMax val="0"/>
          <dgm:chPref val="0"/>
          <dgm:bulletEnabled val="1"/>
        </dgm:presLayoutVars>
      </dgm:prSet>
      <dgm:spPr/>
    </dgm:pt>
    <dgm:pt modelId="{78BC89DD-EF37-406A-B903-D2F4ABA88466}" type="pres">
      <dgm:prSet presAssocID="{EA801673-8C17-465F-8325-CCBE5B58EEF9}" presName="L2TextContainer" presStyleLbl="bgAcc1" presStyleIdx="5" presStyleCnt="7" custLinFactNeighborX="6722"/>
      <dgm:spPr/>
      <dgm:t>
        <a:bodyPr/>
        <a:lstStyle/>
        <a:p>
          <a:endParaRPr lang="en-US"/>
        </a:p>
      </dgm:t>
    </dgm:pt>
    <dgm:pt modelId="{1DB48407-2812-427E-9682-C679CF54182A}" type="pres">
      <dgm:prSet presAssocID="{EA801673-8C17-465F-8325-CCBE5B58EEF9}" presName="FlexibleEmptyPlaceHolder" presStyleCnt="0"/>
      <dgm:spPr/>
    </dgm:pt>
    <dgm:pt modelId="{690B4B06-FFFB-438E-A531-527F58E8AA15}" type="pres">
      <dgm:prSet presAssocID="{EA801673-8C17-465F-8325-CCBE5B58EEF9}" presName="ConnectLine" presStyleLbl="sibTrans1D1" presStyleIdx="5" presStyleCnt="7"/>
      <dgm:spPr>
        <a:noFill/>
        <a:ln w="9525" cap="rnd" cmpd="sng" algn="ctr">
          <a:solidFill>
            <a:schemeClr val="accent1">
              <a:hueOff val="0"/>
              <a:satOff val="0"/>
              <a:lumOff val="0"/>
              <a:alphaOff val="0"/>
            </a:schemeClr>
          </a:solidFill>
          <a:prstDash val="dash"/>
        </a:ln>
        <a:effectLst/>
      </dgm:spPr>
    </dgm:pt>
    <dgm:pt modelId="{3D2BA116-CAA9-4244-86CF-97717678C77C}" type="pres">
      <dgm:prSet presAssocID="{EA801673-8C17-465F-8325-CCBE5B58EEF9}" presName="ConnectorPoint" presStyleLbl="alignNode1" presStyleIdx="5" presStyleCnt="7" custLinFactX="200000" custLinFactNeighborX="245131"/>
      <dgm:spPr/>
    </dgm:pt>
    <dgm:pt modelId="{80B4113B-5499-48F2-870B-C2EE6979C493}" type="pres">
      <dgm:prSet presAssocID="{EA801673-8C17-465F-8325-CCBE5B58EEF9}" presName="EmptyPlaceHolder" presStyleCnt="0"/>
      <dgm:spPr/>
    </dgm:pt>
    <dgm:pt modelId="{937C3021-C0C0-44B0-A20A-E29109713212}" type="pres">
      <dgm:prSet presAssocID="{67F29903-F002-41C2-9C70-5F77524EEDE0}" presName="spaceBetweenRectangles" presStyleCnt="0"/>
      <dgm:spPr/>
    </dgm:pt>
    <dgm:pt modelId="{81686912-DD4F-4355-B46B-C185BF4325D7}" type="pres">
      <dgm:prSet presAssocID="{A5B44341-9D36-4578-A144-6DDE1EB2D0B8}" presName="composite" presStyleCnt="0"/>
      <dgm:spPr/>
    </dgm:pt>
    <dgm:pt modelId="{223D58CE-BE20-4E4E-9B7C-280A08EEDEA4}" type="pres">
      <dgm:prSet presAssocID="{A5B44341-9D36-4578-A144-6DDE1EB2D0B8}" presName="L1TextContainer" presStyleLbl="revTx" presStyleIdx="6" presStyleCnt="7">
        <dgm:presLayoutVars>
          <dgm:chMax val="1"/>
          <dgm:chPref val="1"/>
          <dgm:bulletEnabled val="1"/>
        </dgm:presLayoutVars>
      </dgm:prSet>
      <dgm:spPr/>
      <dgm:t>
        <a:bodyPr/>
        <a:lstStyle/>
        <a:p>
          <a:endParaRPr lang="en-US"/>
        </a:p>
      </dgm:t>
    </dgm:pt>
    <dgm:pt modelId="{70AB0CB7-30AA-421D-93C9-0468B5C60741}" type="pres">
      <dgm:prSet presAssocID="{A5B44341-9D36-4578-A144-6DDE1EB2D0B8}" presName="L2TextContainerWrapper" presStyleCnt="0">
        <dgm:presLayoutVars>
          <dgm:chMax val="0"/>
          <dgm:chPref val="0"/>
          <dgm:bulletEnabled val="1"/>
        </dgm:presLayoutVars>
      </dgm:prSet>
      <dgm:spPr/>
    </dgm:pt>
    <dgm:pt modelId="{168F2FD1-5AE9-47B1-A311-8E1248E82F22}" type="pres">
      <dgm:prSet presAssocID="{A5B44341-9D36-4578-A144-6DDE1EB2D0B8}" presName="L2TextContainer" presStyleLbl="bgAcc1" presStyleIdx="6" presStyleCnt="7"/>
      <dgm:spPr/>
      <dgm:t>
        <a:bodyPr/>
        <a:lstStyle/>
        <a:p>
          <a:endParaRPr lang="en-US"/>
        </a:p>
      </dgm:t>
    </dgm:pt>
    <dgm:pt modelId="{05F7E266-4CF4-4D44-BD4E-843F8FB5AAAA}" type="pres">
      <dgm:prSet presAssocID="{A5B44341-9D36-4578-A144-6DDE1EB2D0B8}" presName="FlexibleEmptyPlaceHolder" presStyleCnt="0"/>
      <dgm:spPr/>
    </dgm:pt>
    <dgm:pt modelId="{6D38B260-A55B-48C8-BAE4-ADD991A5DE98}" type="pres">
      <dgm:prSet presAssocID="{A5B44341-9D36-4578-A144-6DDE1EB2D0B8}" presName="ConnectLine" presStyleLbl="sibTrans1D1" presStyleIdx="6" presStyleCnt="7"/>
      <dgm:spPr>
        <a:noFill/>
        <a:ln w="9525" cap="rnd" cmpd="sng" algn="ctr">
          <a:solidFill>
            <a:schemeClr val="accent1">
              <a:hueOff val="0"/>
              <a:satOff val="0"/>
              <a:lumOff val="0"/>
              <a:alphaOff val="0"/>
            </a:schemeClr>
          </a:solidFill>
          <a:prstDash val="dash"/>
        </a:ln>
        <a:effectLst/>
      </dgm:spPr>
    </dgm:pt>
    <dgm:pt modelId="{7D183307-0219-4BEB-88DC-F1F233D2F691}" type="pres">
      <dgm:prSet presAssocID="{A5B44341-9D36-4578-A144-6DDE1EB2D0B8}" presName="ConnectorPoint" presStyleLbl="alignNode1" presStyleIdx="6" presStyleCnt="7"/>
      <dgm:spPr/>
    </dgm:pt>
    <dgm:pt modelId="{FEC0A08F-1C9C-4747-AE9A-C55B95D69BF9}" type="pres">
      <dgm:prSet presAssocID="{A5B44341-9D36-4578-A144-6DDE1EB2D0B8}" presName="EmptyPlaceHolder" presStyleCnt="0"/>
      <dgm:spPr/>
    </dgm:pt>
  </dgm:ptLst>
  <dgm:cxnLst>
    <dgm:cxn modelId="{10AD6ABB-1BA2-4E23-A9D6-4C4A800AB0EB}" srcId="{87996DC3-4C3D-419C-A657-E25B28D6280A}" destId="{306174A4-FE4A-4687-A3F3-6E8F82962570}" srcOrd="0" destOrd="0" parTransId="{B791A550-03BD-47EA-A0FB-9A0C25C0C122}" sibTransId="{D3B1E271-3381-4062-850A-08F1CE0A84F9}"/>
    <dgm:cxn modelId="{FF0AB4B0-8EAA-421A-86A4-3433BD578F26}" srcId="{05FF6261-4D69-4365-8EBA-9D2BBCB08689}" destId="{853AFC1C-EF0F-465A-9A5D-9CDCB06729E4}" srcOrd="0" destOrd="0" parTransId="{8F0B4CEB-0610-4D11-A93D-F7C42941458A}" sibTransId="{B7347E29-C120-4ACB-A089-960321ED1C6A}"/>
    <dgm:cxn modelId="{23E1D838-CE52-42F5-A1F0-ADE4FF804ED0}" type="presOf" srcId="{0F1D80E7-55B2-40EB-AD47-58443E8A90E0}" destId="{78BC89DD-EF37-406A-B903-D2F4ABA88466}" srcOrd="0" destOrd="0" presId="urn:microsoft.com/office/officeart/2016/7/layout/BasicTimeline"/>
    <dgm:cxn modelId="{65D08DE0-CDED-4A0F-953F-557F143536E2}" srcId="{A5B44341-9D36-4578-A144-6DDE1EB2D0B8}" destId="{5AF06A55-441D-468B-A13B-0E0B9E67710F}" srcOrd="0" destOrd="0" parTransId="{233D630C-43C8-4637-B672-47D4489AD080}" sibTransId="{287AC603-B66B-4C75-A8AA-1A38F3A359B2}"/>
    <dgm:cxn modelId="{85227717-940F-4F71-B096-E64188ABF9F2}" srcId="{05FF6261-4D69-4365-8EBA-9D2BBCB08689}" destId="{EA801673-8C17-465F-8325-CCBE5B58EEF9}" srcOrd="5" destOrd="0" parTransId="{F6651916-EA1B-48E2-BEB1-1698EADD5314}" sibTransId="{67F29903-F002-41C2-9C70-5F77524EEDE0}"/>
    <dgm:cxn modelId="{AB102BEC-3287-4415-9F70-B0E5A81092CD}" type="presOf" srcId="{A5B44341-9D36-4578-A144-6DDE1EB2D0B8}" destId="{223D58CE-BE20-4E4E-9B7C-280A08EEDEA4}" srcOrd="0" destOrd="0" presId="urn:microsoft.com/office/officeart/2016/7/layout/BasicTimeline"/>
    <dgm:cxn modelId="{B286E5D7-BC24-4F94-9785-B69A286106CF}" type="presOf" srcId="{87996DC3-4C3D-419C-A657-E25B28D6280A}" destId="{CAC28D1D-2D0D-4660-A013-84DCA2931855}" srcOrd="0" destOrd="0" presId="urn:microsoft.com/office/officeart/2016/7/layout/BasicTimeline"/>
    <dgm:cxn modelId="{1B6ACAFB-1089-4629-A1F8-D99E26462EBD}" type="presOf" srcId="{306174A4-FE4A-4687-A3F3-6E8F82962570}" destId="{2588933C-8037-435E-BA3D-70752FE13F90}" srcOrd="0" destOrd="0" presId="urn:microsoft.com/office/officeart/2016/7/layout/BasicTimeline"/>
    <dgm:cxn modelId="{C34BD5E0-9538-45F3-A0F9-F58E8026C75E}" type="presOf" srcId="{05FF6261-4D69-4365-8EBA-9D2BBCB08689}" destId="{32BA13C8-764A-4543-835D-880FAF217E75}" srcOrd="0" destOrd="0" presId="urn:microsoft.com/office/officeart/2016/7/layout/BasicTimeline"/>
    <dgm:cxn modelId="{9057F6F5-B7A9-4CB5-B3B7-D765058D9D65}" type="presOf" srcId="{6A631E70-7E86-4FB6-A6B4-573A9851FD6D}" destId="{983FC530-C778-4A76-8B5D-7902B9E37B2E}" srcOrd="0" destOrd="0" presId="urn:microsoft.com/office/officeart/2016/7/layout/BasicTimeline"/>
    <dgm:cxn modelId="{9B58FDA6-4031-4F2D-8342-642B2071FD1E}" srcId="{05FF6261-4D69-4365-8EBA-9D2BBCB08689}" destId="{87996DC3-4C3D-419C-A657-E25B28D6280A}" srcOrd="2" destOrd="0" parTransId="{B35DD801-1632-4AE5-BA14-1C20A46A8843}" sibTransId="{3BB4CA45-E9A3-4FAD-9A42-EB15977A0E45}"/>
    <dgm:cxn modelId="{EFD60C36-52F1-479F-AC11-F9D76812FE62}" srcId="{05FF6261-4D69-4365-8EBA-9D2BBCB08689}" destId="{2B8ACA18-BE0B-48E0-A612-6379F8849F87}" srcOrd="3" destOrd="0" parTransId="{D909D2C3-FE15-4F5D-971B-85E678D2ED0F}" sibTransId="{22A98B59-5FCB-4481-81C5-9C47FC2C2A4E}"/>
    <dgm:cxn modelId="{BB040F59-73C1-4FB4-976F-44633F037CF2}" type="presOf" srcId="{2B8ACA18-BE0B-48E0-A612-6379F8849F87}" destId="{4E2030BD-8EA2-4D8C-834E-FBAADD25C189}" srcOrd="0" destOrd="0" presId="urn:microsoft.com/office/officeart/2016/7/layout/BasicTimeline"/>
    <dgm:cxn modelId="{C4401685-973F-40D5-901D-7AC3E70E4353}" srcId="{1F517409-923A-4210-A6ED-72D26002FBA3}" destId="{97C41904-24A4-4F5A-B037-3B8AAC4EE490}" srcOrd="0" destOrd="0" parTransId="{FE196ABD-66D9-438B-9F68-A93D8905123E}" sibTransId="{E1F9CFC4-6E46-491D-8555-5F0C9B23C0E1}"/>
    <dgm:cxn modelId="{133B8CE6-8901-4A53-819A-40DE1E1A94CA}" type="presOf" srcId="{E02C2B0F-A370-4AAF-9938-0EAC08368CB9}" destId="{52FEBC0F-D9D5-45E8-9943-0880CA8436F7}" srcOrd="0" destOrd="0" presId="urn:microsoft.com/office/officeart/2016/7/layout/BasicTimeline"/>
    <dgm:cxn modelId="{353C3E8D-778C-4CFA-8604-9E27D9C8F81D}" type="presOf" srcId="{97C41904-24A4-4F5A-B037-3B8AAC4EE490}" destId="{EBEC3E68-F3B8-4278-A74A-FBD3A3847C5F}" srcOrd="0" destOrd="0" presId="urn:microsoft.com/office/officeart/2016/7/layout/BasicTimeline"/>
    <dgm:cxn modelId="{0DE80ED8-C853-4F64-BD6E-F86D2FF5E4C4}" type="presOf" srcId="{EA801673-8C17-465F-8325-CCBE5B58EEF9}" destId="{8A57D1FD-CC8C-446C-80AB-360413A37D42}" srcOrd="0" destOrd="0" presId="urn:microsoft.com/office/officeart/2016/7/layout/BasicTimeline"/>
    <dgm:cxn modelId="{119FE16E-F834-44D1-AC7C-4EEFBA042BA1}" type="presOf" srcId="{853AFC1C-EF0F-465A-9A5D-9CDCB06729E4}" destId="{59777855-8136-4F77-AFC1-5EB8356119F8}" srcOrd="0" destOrd="0" presId="urn:microsoft.com/office/officeart/2016/7/layout/BasicTimeline"/>
    <dgm:cxn modelId="{EC0C0F5B-ED77-4A5B-BB84-26248C137F57}" srcId="{EA801673-8C17-465F-8325-CCBE5B58EEF9}" destId="{0F1D80E7-55B2-40EB-AD47-58443E8A90E0}" srcOrd="0" destOrd="0" parTransId="{D5CC4A5F-0686-46D6-A7C6-1D447B315C02}" sibTransId="{C1409740-9C7D-4063-9CA9-55158872BFEC}"/>
    <dgm:cxn modelId="{69E75631-1012-4E0C-8338-6BF72C5F672F}" srcId="{2B8ACA18-BE0B-48E0-A612-6379F8849F87}" destId="{67F00888-F355-42E7-9D56-A35F458DCD89}" srcOrd="0" destOrd="0" parTransId="{7A72734E-14B8-455E-88DD-E78A3B95F2B4}" sibTransId="{C687D025-907F-4611-93F5-0D662DDB1D61}"/>
    <dgm:cxn modelId="{FAE2E581-7B18-42F9-B508-6CA411D60AE1}" srcId="{05FF6261-4D69-4365-8EBA-9D2BBCB08689}" destId="{1F517409-923A-4210-A6ED-72D26002FBA3}" srcOrd="4" destOrd="0" parTransId="{51F81B43-4C59-4BE1-9823-CE76C956E0F6}" sibTransId="{0A36AE12-7206-4AC7-A2E6-B6A95B1CA881}"/>
    <dgm:cxn modelId="{D21027F8-EDBF-442A-8413-C2EA34DA8203}" srcId="{05FF6261-4D69-4365-8EBA-9D2BBCB08689}" destId="{A5B44341-9D36-4578-A144-6DDE1EB2D0B8}" srcOrd="6" destOrd="0" parTransId="{2CCE1423-9A5D-425D-88E3-F7B9B4E26C5A}" sibTransId="{DB51D38B-82AF-47D3-B6A2-8400BCB8F438}"/>
    <dgm:cxn modelId="{DBFE3B0B-6559-4321-93AE-109F3C999A4A}" srcId="{05FF6261-4D69-4365-8EBA-9D2BBCB08689}" destId="{E02C2B0F-A370-4AAF-9938-0EAC08368CB9}" srcOrd="1" destOrd="0" parTransId="{296CEA49-5A72-42CB-BEE7-EF4D6E467E0E}" sibTransId="{2DB8527F-A713-4995-963F-40DAB95B6683}"/>
    <dgm:cxn modelId="{9545876A-E9C5-43A1-AA42-B4CD14653B97}" type="presOf" srcId="{8CAE9709-7D31-4AB1-AD66-A2CB98F72E43}" destId="{834C94DF-3976-459B-89DD-BA1EDD56F067}" srcOrd="0" destOrd="0" presId="urn:microsoft.com/office/officeart/2016/7/layout/BasicTimeline"/>
    <dgm:cxn modelId="{DBDD0880-0184-41EA-BE86-27DFD4F408B0}" srcId="{853AFC1C-EF0F-465A-9A5D-9CDCB06729E4}" destId="{8CAE9709-7D31-4AB1-AD66-A2CB98F72E43}" srcOrd="0" destOrd="0" parTransId="{82F42CDF-B39C-4709-B964-09858BF24DA7}" sibTransId="{91044A0F-D7A7-4552-97DF-054C477BBEC3}"/>
    <dgm:cxn modelId="{40218AFC-7FB2-4E1B-8CAD-08B6B5C049F3}" srcId="{E02C2B0F-A370-4AAF-9938-0EAC08368CB9}" destId="{6A631E70-7E86-4FB6-A6B4-573A9851FD6D}" srcOrd="0" destOrd="0" parTransId="{ACBDC0D7-FCEF-412A-B152-BC61C45F72D0}" sibTransId="{A5EE4D27-BF4C-4C79-A573-27CE0601BF8D}"/>
    <dgm:cxn modelId="{A5B3DCB8-0231-4145-AC33-E36A990F44BE}" type="presOf" srcId="{5AF06A55-441D-468B-A13B-0E0B9E67710F}" destId="{168F2FD1-5AE9-47B1-A311-8E1248E82F22}" srcOrd="0" destOrd="0" presId="urn:microsoft.com/office/officeart/2016/7/layout/BasicTimeline"/>
    <dgm:cxn modelId="{27ADC9CE-8883-4611-98CF-8C617E411722}" type="presOf" srcId="{1F517409-923A-4210-A6ED-72D26002FBA3}" destId="{8C9B02A6-5729-4BF6-B4F6-CE527706AD81}" srcOrd="0" destOrd="0" presId="urn:microsoft.com/office/officeart/2016/7/layout/BasicTimeline"/>
    <dgm:cxn modelId="{962F56B5-9B66-4922-AC3B-5C241E306D68}" type="presOf" srcId="{67F00888-F355-42E7-9D56-A35F458DCD89}" destId="{6B81C278-2F64-4A38-9502-9F450BF4CF16}" srcOrd="0" destOrd="0" presId="urn:microsoft.com/office/officeart/2016/7/layout/BasicTimeline"/>
    <dgm:cxn modelId="{49A8BE1D-55CF-46B5-A71E-DFEFE310B655}" type="presParOf" srcId="{32BA13C8-764A-4543-835D-880FAF217E75}" destId="{FFF060B5-0E74-4DCA-90FA-665880C1E0C3}" srcOrd="0" destOrd="0" presId="urn:microsoft.com/office/officeart/2016/7/layout/BasicTimeline"/>
    <dgm:cxn modelId="{934E6D2E-7D80-4887-90E3-C26CF6573441}" type="presParOf" srcId="{32BA13C8-764A-4543-835D-880FAF217E75}" destId="{1E4CF1C4-0EA4-4709-A602-274C331389C3}" srcOrd="1" destOrd="0" presId="urn:microsoft.com/office/officeart/2016/7/layout/BasicTimeline"/>
    <dgm:cxn modelId="{E87A2070-AB39-4F0F-8B93-1942B952D32D}" type="presParOf" srcId="{1E4CF1C4-0EA4-4709-A602-274C331389C3}" destId="{537A636F-91C9-4123-9625-C28B07EE4773}" srcOrd="0" destOrd="0" presId="urn:microsoft.com/office/officeart/2016/7/layout/BasicTimeline"/>
    <dgm:cxn modelId="{7CAFE4A2-16A4-42F2-9505-3AF7DF44F0A1}" type="presParOf" srcId="{537A636F-91C9-4123-9625-C28B07EE4773}" destId="{59777855-8136-4F77-AFC1-5EB8356119F8}" srcOrd="0" destOrd="0" presId="urn:microsoft.com/office/officeart/2016/7/layout/BasicTimeline"/>
    <dgm:cxn modelId="{15865C4B-7BF1-43BD-A551-171F38149C4E}" type="presParOf" srcId="{537A636F-91C9-4123-9625-C28B07EE4773}" destId="{EAABBA3C-ADA0-4A16-B13B-6C39938516BF}" srcOrd="1" destOrd="0" presId="urn:microsoft.com/office/officeart/2016/7/layout/BasicTimeline"/>
    <dgm:cxn modelId="{CDB879F2-A638-4268-8607-5B9C74374686}" type="presParOf" srcId="{EAABBA3C-ADA0-4A16-B13B-6C39938516BF}" destId="{834C94DF-3976-459B-89DD-BA1EDD56F067}" srcOrd="0" destOrd="0" presId="urn:microsoft.com/office/officeart/2016/7/layout/BasicTimeline"/>
    <dgm:cxn modelId="{FB867F9F-5FBD-43F1-B395-29970997C85C}" type="presParOf" srcId="{EAABBA3C-ADA0-4A16-B13B-6C39938516BF}" destId="{2E8DAD16-B109-4084-BA31-5ADF407B4FA5}" srcOrd="1" destOrd="0" presId="urn:microsoft.com/office/officeart/2016/7/layout/BasicTimeline"/>
    <dgm:cxn modelId="{BC341C1C-6AF0-4FA5-A676-DF467DE63E12}" type="presParOf" srcId="{537A636F-91C9-4123-9625-C28B07EE4773}" destId="{0B8C6F60-5F44-459B-8BBF-1BA9DB36427F}" srcOrd="2" destOrd="0" presId="urn:microsoft.com/office/officeart/2016/7/layout/BasicTimeline"/>
    <dgm:cxn modelId="{3DE2F472-AACE-442E-92A4-82129FEBC5B8}" type="presParOf" srcId="{537A636F-91C9-4123-9625-C28B07EE4773}" destId="{BC670841-E031-454E-8AD7-90275604FE2E}" srcOrd="3" destOrd="0" presId="urn:microsoft.com/office/officeart/2016/7/layout/BasicTimeline"/>
    <dgm:cxn modelId="{F571640E-6794-4A30-B147-921018E4B7A0}" type="presParOf" srcId="{537A636F-91C9-4123-9625-C28B07EE4773}" destId="{27E355BF-850A-4EE6-93C2-A6B50FB4F461}" srcOrd="4" destOrd="0" presId="urn:microsoft.com/office/officeart/2016/7/layout/BasicTimeline"/>
    <dgm:cxn modelId="{A4C7F002-FCD6-42CE-A901-B417B06417AF}" type="presParOf" srcId="{1E4CF1C4-0EA4-4709-A602-274C331389C3}" destId="{22AB34BD-417A-4C1B-9BAE-AA181DB9093C}" srcOrd="1" destOrd="0" presId="urn:microsoft.com/office/officeart/2016/7/layout/BasicTimeline"/>
    <dgm:cxn modelId="{C52FE1E8-DE4B-4390-9EE9-CF6BF374E8A4}" type="presParOf" srcId="{1E4CF1C4-0EA4-4709-A602-274C331389C3}" destId="{4D10B5C9-AA07-44E0-A7BC-9305790F4D25}" srcOrd="2" destOrd="0" presId="urn:microsoft.com/office/officeart/2016/7/layout/BasicTimeline"/>
    <dgm:cxn modelId="{15676213-7531-406A-9B72-E2CA2F7FB631}" type="presParOf" srcId="{4D10B5C9-AA07-44E0-A7BC-9305790F4D25}" destId="{52FEBC0F-D9D5-45E8-9943-0880CA8436F7}" srcOrd="0" destOrd="0" presId="urn:microsoft.com/office/officeart/2016/7/layout/BasicTimeline"/>
    <dgm:cxn modelId="{68C3BD9D-1E82-488E-8AEB-62F75E3331FE}" type="presParOf" srcId="{4D10B5C9-AA07-44E0-A7BC-9305790F4D25}" destId="{4BB5B6AA-F8A7-4240-B220-9A82E13030C4}" srcOrd="1" destOrd="0" presId="urn:microsoft.com/office/officeart/2016/7/layout/BasicTimeline"/>
    <dgm:cxn modelId="{6D9E0AD8-13AC-4418-A910-2FC86E1FCFBA}" type="presParOf" srcId="{4BB5B6AA-F8A7-4240-B220-9A82E13030C4}" destId="{983FC530-C778-4A76-8B5D-7902B9E37B2E}" srcOrd="0" destOrd="0" presId="urn:microsoft.com/office/officeart/2016/7/layout/BasicTimeline"/>
    <dgm:cxn modelId="{B59D962C-6E9F-4431-9704-838B77D8E6AA}" type="presParOf" srcId="{4BB5B6AA-F8A7-4240-B220-9A82E13030C4}" destId="{F501E3D4-D16E-46C1-BBC6-96E4E3127FB4}" srcOrd="1" destOrd="0" presId="urn:microsoft.com/office/officeart/2016/7/layout/BasicTimeline"/>
    <dgm:cxn modelId="{0589322E-FC91-4AF9-9247-74F3597C26CB}" type="presParOf" srcId="{4D10B5C9-AA07-44E0-A7BC-9305790F4D25}" destId="{E3E1AB75-CECD-4D15-ACEB-14DFB8167C00}" srcOrd="2" destOrd="0" presId="urn:microsoft.com/office/officeart/2016/7/layout/BasicTimeline"/>
    <dgm:cxn modelId="{CF914619-F2C8-49B3-9B70-C3DD09B26084}" type="presParOf" srcId="{4D10B5C9-AA07-44E0-A7BC-9305790F4D25}" destId="{6905396B-0C4E-4214-950C-CA9339030288}" srcOrd="3" destOrd="0" presId="urn:microsoft.com/office/officeart/2016/7/layout/BasicTimeline"/>
    <dgm:cxn modelId="{7106958F-62D9-4BE5-B307-D0657E260834}" type="presParOf" srcId="{4D10B5C9-AA07-44E0-A7BC-9305790F4D25}" destId="{D16AD94E-AF1E-4A58-B70A-66E74E945440}" srcOrd="4" destOrd="0" presId="urn:microsoft.com/office/officeart/2016/7/layout/BasicTimeline"/>
    <dgm:cxn modelId="{592CFB50-2ADB-483E-A7B5-1BE3B2110153}" type="presParOf" srcId="{1E4CF1C4-0EA4-4709-A602-274C331389C3}" destId="{24348F55-9E35-4493-99E2-C1F63D5DB57C}" srcOrd="3" destOrd="0" presId="urn:microsoft.com/office/officeart/2016/7/layout/BasicTimeline"/>
    <dgm:cxn modelId="{951932F6-AFBC-4868-A01E-5C2F00B456CC}" type="presParOf" srcId="{1E4CF1C4-0EA4-4709-A602-274C331389C3}" destId="{9FCECC11-E7BB-463B-BA10-1D06D1CAF197}" srcOrd="4" destOrd="0" presId="urn:microsoft.com/office/officeart/2016/7/layout/BasicTimeline"/>
    <dgm:cxn modelId="{A4145E69-3399-4481-ACBE-3F3A9A1C7D26}" type="presParOf" srcId="{9FCECC11-E7BB-463B-BA10-1D06D1CAF197}" destId="{CAC28D1D-2D0D-4660-A013-84DCA2931855}" srcOrd="0" destOrd="0" presId="urn:microsoft.com/office/officeart/2016/7/layout/BasicTimeline"/>
    <dgm:cxn modelId="{F10BCE8F-E4F5-4B86-80B0-A2F9A2D21C8E}" type="presParOf" srcId="{9FCECC11-E7BB-463B-BA10-1D06D1CAF197}" destId="{E9958FB3-E85D-4ED2-80A7-CE26F5BD1EBD}" srcOrd="1" destOrd="0" presId="urn:microsoft.com/office/officeart/2016/7/layout/BasicTimeline"/>
    <dgm:cxn modelId="{12E205F0-D458-4024-BA7E-DDFFFC6A827B}" type="presParOf" srcId="{E9958FB3-E85D-4ED2-80A7-CE26F5BD1EBD}" destId="{2588933C-8037-435E-BA3D-70752FE13F90}" srcOrd="0" destOrd="0" presId="urn:microsoft.com/office/officeart/2016/7/layout/BasicTimeline"/>
    <dgm:cxn modelId="{CA25F38D-E103-48B6-A0C0-49F8F9E8EDDD}" type="presParOf" srcId="{E9958FB3-E85D-4ED2-80A7-CE26F5BD1EBD}" destId="{75027849-6A8B-4BEA-90A6-1F97AA730CCD}" srcOrd="1" destOrd="0" presId="urn:microsoft.com/office/officeart/2016/7/layout/BasicTimeline"/>
    <dgm:cxn modelId="{A5CA64F7-4DE0-4D90-A031-E6C2438CC19A}" type="presParOf" srcId="{9FCECC11-E7BB-463B-BA10-1D06D1CAF197}" destId="{3852270C-B335-4408-9E80-EDE0F4AFEC71}" srcOrd="2" destOrd="0" presId="urn:microsoft.com/office/officeart/2016/7/layout/BasicTimeline"/>
    <dgm:cxn modelId="{537E3600-0D26-451F-8E0B-CDB351C04787}" type="presParOf" srcId="{9FCECC11-E7BB-463B-BA10-1D06D1CAF197}" destId="{72D75454-2415-4D3B-B44A-DCAD29372024}" srcOrd="3" destOrd="0" presId="urn:microsoft.com/office/officeart/2016/7/layout/BasicTimeline"/>
    <dgm:cxn modelId="{0F2337D3-ED1D-4D16-BB3E-1C0E622CDD1E}" type="presParOf" srcId="{9FCECC11-E7BB-463B-BA10-1D06D1CAF197}" destId="{92838B81-2ACC-47AD-8154-F9485B56206D}" srcOrd="4" destOrd="0" presId="urn:microsoft.com/office/officeart/2016/7/layout/BasicTimeline"/>
    <dgm:cxn modelId="{26CC046B-AD7B-48E4-AEA5-50B34E04F3A5}" type="presParOf" srcId="{1E4CF1C4-0EA4-4709-A602-274C331389C3}" destId="{5C8DF405-74E3-44DE-814E-54959B5CDB81}" srcOrd="5" destOrd="0" presId="urn:microsoft.com/office/officeart/2016/7/layout/BasicTimeline"/>
    <dgm:cxn modelId="{6909E384-0A3A-4E68-950D-2A4085BCA317}" type="presParOf" srcId="{1E4CF1C4-0EA4-4709-A602-274C331389C3}" destId="{CEF3C319-D0CC-4518-B6A3-5AAD2791ADD9}" srcOrd="6" destOrd="0" presId="urn:microsoft.com/office/officeart/2016/7/layout/BasicTimeline"/>
    <dgm:cxn modelId="{A6392F11-4F98-4421-9307-52B903AD7A49}" type="presParOf" srcId="{CEF3C319-D0CC-4518-B6A3-5AAD2791ADD9}" destId="{4E2030BD-8EA2-4D8C-834E-FBAADD25C189}" srcOrd="0" destOrd="0" presId="urn:microsoft.com/office/officeart/2016/7/layout/BasicTimeline"/>
    <dgm:cxn modelId="{4D424E94-D887-4DDA-A933-1D1DE899B515}" type="presParOf" srcId="{CEF3C319-D0CC-4518-B6A3-5AAD2791ADD9}" destId="{EC1C7B45-CF68-4012-8059-A3F8E6E29A7C}" srcOrd="1" destOrd="0" presId="urn:microsoft.com/office/officeart/2016/7/layout/BasicTimeline"/>
    <dgm:cxn modelId="{86B67C05-8B27-4A2D-ADC2-ECB65E364C26}" type="presParOf" srcId="{EC1C7B45-CF68-4012-8059-A3F8E6E29A7C}" destId="{6B81C278-2F64-4A38-9502-9F450BF4CF16}" srcOrd="0" destOrd="0" presId="urn:microsoft.com/office/officeart/2016/7/layout/BasicTimeline"/>
    <dgm:cxn modelId="{41D21985-9CA3-4C65-B419-04F6BCD33401}" type="presParOf" srcId="{EC1C7B45-CF68-4012-8059-A3F8E6E29A7C}" destId="{F17A6CB0-CC63-4E8A-8927-5B021ABF91E9}" srcOrd="1" destOrd="0" presId="urn:microsoft.com/office/officeart/2016/7/layout/BasicTimeline"/>
    <dgm:cxn modelId="{B6505D8E-74F6-4794-9608-6816ACF1E04A}" type="presParOf" srcId="{CEF3C319-D0CC-4518-B6A3-5AAD2791ADD9}" destId="{18953052-172A-4B28-95F1-282A2DE31C0E}" srcOrd="2" destOrd="0" presId="urn:microsoft.com/office/officeart/2016/7/layout/BasicTimeline"/>
    <dgm:cxn modelId="{1CA89DCB-69C8-4E22-B344-B6DD4946B94D}" type="presParOf" srcId="{CEF3C319-D0CC-4518-B6A3-5AAD2791ADD9}" destId="{DD41C631-A6CE-4026-9794-2FF37C10BBCC}" srcOrd="3" destOrd="0" presId="urn:microsoft.com/office/officeart/2016/7/layout/BasicTimeline"/>
    <dgm:cxn modelId="{AB3ECCEB-7D19-44F1-81CE-38BC8FFF2456}" type="presParOf" srcId="{CEF3C319-D0CC-4518-B6A3-5AAD2791ADD9}" destId="{16AA993C-8265-4797-912D-471033D3EC7F}" srcOrd="4" destOrd="0" presId="urn:microsoft.com/office/officeart/2016/7/layout/BasicTimeline"/>
    <dgm:cxn modelId="{71AFC0E9-5BDA-4D61-8C80-AB7F75886540}" type="presParOf" srcId="{1E4CF1C4-0EA4-4709-A602-274C331389C3}" destId="{522C8FA5-791C-4B1E-AB92-F00A5F2C2217}" srcOrd="7" destOrd="0" presId="urn:microsoft.com/office/officeart/2016/7/layout/BasicTimeline"/>
    <dgm:cxn modelId="{06EC7EF1-B7B0-40F8-8D4A-62B234381E65}" type="presParOf" srcId="{1E4CF1C4-0EA4-4709-A602-274C331389C3}" destId="{5B39404D-A3DE-4435-83CC-EBA465F11B66}" srcOrd="8" destOrd="0" presId="urn:microsoft.com/office/officeart/2016/7/layout/BasicTimeline"/>
    <dgm:cxn modelId="{EE6CFE6A-55D4-4227-8299-6128D4781393}" type="presParOf" srcId="{5B39404D-A3DE-4435-83CC-EBA465F11B66}" destId="{8C9B02A6-5729-4BF6-B4F6-CE527706AD81}" srcOrd="0" destOrd="0" presId="urn:microsoft.com/office/officeart/2016/7/layout/BasicTimeline"/>
    <dgm:cxn modelId="{A378EBEB-7B64-4F47-9A4D-1678ABB37A15}" type="presParOf" srcId="{5B39404D-A3DE-4435-83CC-EBA465F11B66}" destId="{B7D08DB9-53E2-4544-ABE6-4B6D2DBA6CFC}" srcOrd="1" destOrd="0" presId="urn:microsoft.com/office/officeart/2016/7/layout/BasicTimeline"/>
    <dgm:cxn modelId="{8FC93AB2-BC9B-4FD2-8DF5-B33BF2DF7881}" type="presParOf" srcId="{B7D08DB9-53E2-4544-ABE6-4B6D2DBA6CFC}" destId="{EBEC3E68-F3B8-4278-A74A-FBD3A3847C5F}" srcOrd="0" destOrd="0" presId="urn:microsoft.com/office/officeart/2016/7/layout/BasicTimeline"/>
    <dgm:cxn modelId="{9AD50607-8C0A-44D3-9130-67A520122921}" type="presParOf" srcId="{B7D08DB9-53E2-4544-ABE6-4B6D2DBA6CFC}" destId="{3A470B44-E30C-4435-9E4A-47B5905B1225}" srcOrd="1" destOrd="0" presId="urn:microsoft.com/office/officeart/2016/7/layout/BasicTimeline"/>
    <dgm:cxn modelId="{B30AFFFB-702D-44A3-B6A0-1538D7B203D8}" type="presParOf" srcId="{5B39404D-A3DE-4435-83CC-EBA465F11B66}" destId="{CDABEDF3-B78E-4D49-BDDF-8E412FEE2A9B}" srcOrd="2" destOrd="0" presId="urn:microsoft.com/office/officeart/2016/7/layout/BasicTimeline"/>
    <dgm:cxn modelId="{B2EB065F-5FB3-415F-AA2C-594F9BA5ED89}" type="presParOf" srcId="{5B39404D-A3DE-4435-83CC-EBA465F11B66}" destId="{ED943FE4-BD88-44FC-ACBF-807C591429CB}" srcOrd="3" destOrd="0" presId="urn:microsoft.com/office/officeart/2016/7/layout/BasicTimeline"/>
    <dgm:cxn modelId="{59C9E1E7-97A5-49E7-A9BC-539A56069F2C}" type="presParOf" srcId="{5B39404D-A3DE-4435-83CC-EBA465F11B66}" destId="{5F12D6ED-3957-4F4D-838C-64463D1CA4B5}" srcOrd="4" destOrd="0" presId="urn:microsoft.com/office/officeart/2016/7/layout/BasicTimeline"/>
    <dgm:cxn modelId="{C3A302CF-FF0A-4D20-9DA2-D7603BDB1DA5}" type="presParOf" srcId="{1E4CF1C4-0EA4-4709-A602-274C331389C3}" destId="{3938F3B4-5824-4A0E-BB27-AEF1178D00F6}" srcOrd="9" destOrd="0" presId="urn:microsoft.com/office/officeart/2016/7/layout/BasicTimeline"/>
    <dgm:cxn modelId="{3E664104-4413-426C-A581-FA4F8D1A5C69}" type="presParOf" srcId="{1E4CF1C4-0EA4-4709-A602-274C331389C3}" destId="{84572DE8-47DF-4D53-8862-3C64F09761E2}" srcOrd="10" destOrd="0" presId="urn:microsoft.com/office/officeart/2016/7/layout/BasicTimeline"/>
    <dgm:cxn modelId="{81E02B4D-E026-469C-83A2-95EE5C1CE11B}" type="presParOf" srcId="{84572DE8-47DF-4D53-8862-3C64F09761E2}" destId="{8A57D1FD-CC8C-446C-80AB-360413A37D42}" srcOrd="0" destOrd="0" presId="urn:microsoft.com/office/officeart/2016/7/layout/BasicTimeline"/>
    <dgm:cxn modelId="{6E33C466-86B6-4A66-9057-5CC95CB84322}" type="presParOf" srcId="{84572DE8-47DF-4D53-8862-3C64F09761E2}" destId="{9C9FC8A3-7685-4CC2-A2D0-949ABC3B0EDB}" srcOrd="1" destOrd="0" presId="urn:microsoft.com/office/officeart/2016/7/layout/BasicTimeline"/>
    <dgm:cxn modelId="{A6C2CCBE-6A18-43FE-9AA4-64BC52AA5A5C}" type="presParOf" srcId="{9C9FC8A3-7685-4CC2-A2D0-949ABC3B0EDB}" destId="{78BC89DD-EF37-406A-B903-D2F4ABA88466}" srcOrd="0" destOrd="0" presId="urn:microsoft.com/office/officeart/2016/7/layout/BasicTimeline"/>
    <dgm:cxn modelId="{934F9AE0-8791-4701-96FB-DD0ECC899055}" type="presParOf" srcId="{9C9FC8A3-7685-4CC2-A2D0-949ABC3B0EDB}" destId="{1DB48407-2812-427E-9682-C679CF54182A}" srcOrd="1" destOrd="0" presId="urn:microsoft.com/office/officeart/2016/7/layout/BasicTimeline"/>
    <dgm:cxn modelId="{D61A4843-37CF-4502-AC09-9DA4F200DC14}" type="presParOf" srcId="{84572DE8-47DF-4D53-8862-3C64F09761E2}" destId="{690B4B06-FFFB-438E-A531-527F58E8AA15}" srcOrd="2" destOrd="0" presId="urn:microsoft.com/office/officeart/2016/7/layout/BasicTimeline"/>
    <dgm:cxn modelId="{08ED26AA-6CE7-485E-AE83-FBA3A87EE501}" type="presParOf" srcId="{84572DE8-47DF-4D53-8862-3C64F09761E2}" destId="{3D2BA116-CAA9-4244-86CF-97717678C77C}" srcOrd="3" destOrd="0" presId="urn:microsoft.com/office/officeart/2016/7/layout/BasicTimeline"/>
    <dgm:cxn modelId="{009A2919-E4B6-49EE-9DF3-ED3351C0D454}" type="presParOf" srcId="{84572DE8-47DF-4D53-8862-3C64F09761E2}" destId="{80B4113B-5499-48F2-870B-C2EE6979C493}" srcOrd="4" destOrd="0" presId="urn:microsoft.com/office/officeart/2016/7/layout/BasicTimeline"/>
    <dgm:cxn modelId="{BB33B802-D5F9-495C-BD02-FAB1630F5017}" type="presParOf" srcId="{1E4CF1C4-0EA4-4709-A602-274C331389C3}" destId="{937C3021-C0C0-44B0-A20A-E29109713212}" srcOrd="11" destOrd="0" presId="urn:microsoft.com/office/officeart/2016/7/layout/BasicTimeline"/>
    <dgm:cxn modelId="{244C49D5-8235-4A1E-A1EC-0BA65F91490E}" type="presParOf" srcId="{1E4CF1C4-0EA4-4709-A602-274C331389C3}" destId="{81686912-DD4F-4355-B46B-C185BF4325D7}" srcOrd="12" destOrd="0" presId="urn:microsoft.com/office/officeart/2016/7/layout/BasicTimeline"/>
    <dgm:cxn modelId="{3C3CAAC3-0E7D-4E04-A075-95C6FF01244F}" type="presParOf" srcId="{81686912-DD4F-4355-B46B-C185BF4325D7}" destId="{223D58CE-BE20-4E4E-9B7C-280A08EEDEA4}" srcOrd="0" destOrd="0" presId="urn:microsoft.com/office/officeart/2016/7/layout/BasicTimeline"/>
    <dgm:cxn modelId="{1D7B2154-2FA4-441D-B547-B79A7B514FDF}" type="presParOf" srcId="{81686912-DD4F-4355-B46B-C185BF4325D7}" destId="{70AB0CB7-30AA-421D-93C9-0468B5C60741}" srcOrd="1" destOrd="0" presId="urn:microsoft.com/office/officeart/2016/7/layout/BasicTimeline"/>
    <dgm:cxn modelId="{61A4CF94-197D-4DE3-8D1C-0636B816176A}" type="presParOf" srcId="{70AB0CB7-30AA-421D-93C9-0468B5C60741}" destId="{168F2FD1-5AE9-47B1-A311-8E1248E82F22}" srcOrd="0" destOrd="0" presId="urn:microsoft.com/office/officeart/2016/7/layout/BasicTimeline"/>
    <dgm:cxn modelId="{9BDD3AD5-ED08-48F7-8AA5-4243BB4B083E}" type="presParOf" srcId="{70AB0CB7-30AA-421D-93C9-0468B5C60741}" destId="{05F7E266-4CF4-4D44-BD4E-843F8FB5AAAA}" srcOrd="1" destOrd="0" presId="urn:microsoft.com/office/officeart/2016/7/layout/BasicTimeline"/>
    <dgm:cxn modelId="{1E620FD4-B0FF-43CC-A694-88D84EB8E27B}" type="presParOf" srcId="{81686912-DD4F-4355-B46B-C185BF4325D7}" destId="{6D38B260-A55B-48C8-BAE4-ADD991A5DE98}" srcOrd="2" destOrd="0" presId="urn:microsoft.com/office/officeart/2016/7/layout/BasicTimeline"/>
    <dgm:cxn modelId="{9668950C-ABCF-49CD-890C-DE04FB723433}" type="presParOf" srcId="{81686912-DD4F-4355-B46B-C185BF4325D7}" destId="{7D183307-0219-4BEB-88DC-F1F233D2F691}" srcOrd="3" destOrd="0" presId="urn:microsoft.com/office/officeart/2016/7/layout/BasicTimeline"/>
    <dgm:cxn modelId="{8C250E50-59D2-4785-B6D1-04E13D2B5ED7}" type="presParOf" srcId="{81686912-DD4F-4355-B46B-C185BF4325D7}" destId="{FEC0A08F-1C9C-4747-AE9A-C55B95D69BF9}"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343A2-837E-47A9-A57A-E5FE66365DC0}">
      <dsp:nvSpPr>
        <dsp:cNvPr id="0" name=""/>
        <dsp:cNvSpPr/>
      </dsp:nvSpPr>
      <dsp:spPr>
        <a:xfrm>
          <a:off x="0" y="175269"/>
          <a:ext cx="3095624" cy="185737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Participate in interest groups</a:t>
          </a:r>
        </a:p>
      </dsp:txBody>
      <dsp:txXfrm>
        <a:off x="0" y="175269"/>
        <a:ext cx="3095624" cy="1857374"/>
      </dsp:txXfrm>
    </dsp:sp>
    <dsp:sp modelId="{B19400EB-199F-4713-B23C-CF560B915B3B}">
      <dsp:nvSpPr>
        <dsp:cNvPr id="0" name=""/>
        <dsp:cNvSpPr/>
      </dsp:nvSpPr>
      <dsp:spPr>
        <a:xfrm>
          <a:off x="3405186" y="175269"/>
          <a:ext cx="3095624" cy="185737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Query your attendings (if time allows) during call or clinic</a:t>
          </a:r>
        </a:p>
      </dsp:txBody>
      <dsp:txXfrm>
        <a:off x="3405186" y="175269"/>
        <a:ext cx="3095624" cy="1857374"/>
      </dsp:txXfrm>
    </dsp:sp>
    <dsp:sp modelId="{F3862377-3ACD-40D8-BE93-7E5186E85937}">
      <dsp:nvSpPr>
        <dsp:cNvPr id="0" name=""/>
        <dsp:cNvSpPr/>
      </dsp:nvSpPr>
      <dsp:spPr>
        <a:xfrm>
          <a:off x="6810373" y="175269"/>
          <a:ext cx="3095624" cy="185737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Query your residents as to the perks of the specialty</a:t>
          </a:r>
        </a:p>
      </dsp:txBody>
      <dsp:txXfrm>
        <a:off x="6810373" y="175269"/>
        <a:ext cx="3095624" cy="1857374"/>
      </dsp:txXfrm>
    </dsp:sp>
    <dsp:sp modelId="{3E2B67EB-91D2-489F-A4E9-38E417989190}">
      <dsp:nvSpPr>
        <dsp:cNvPr id="0" name=""/>
        <dsp:cNvSpPr/>
      </dsp:nvSpPr>
      <dsp:spPr>
        <a:xfrm>
          <a:off x="1702593" y="2342206"/>
          <a:ext cx="3095624" cy="185737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Seek insight to those who know you well </a:t>
          </a:r>
        </a:p>
      </dsp:txBody>
      <dsp:txXfrm>
        <a:off x="1702593" y="2342206"/>
        <a:ext cx="3095624" cy="1857374"/>
      </dsp:txXfrm>
    </dsp:sp>
    <dsp:sp modelId="{0D56E50B-D5C6-4F59-BFAD-489396101ACD}">
      <dsp:nvSpPr>
        <dsp:cNvPr id="0" name=""/>
        <dsp:cNvSpPr/>
      </dsp:nvSpPr>
      <dsp:spPr>
        <a:xfrm>
          <a:off x="5107780" y="2342206"/>
          <a:ext cx="3095624" cy="185737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Individual career advising/planning session Oct-January 2022 </a:t>
          </a:r>
        </a:p>
      </dsp:txBody>
      <dsp:txXfrm>
        <a:off x="5107780" y="2342206"/>
        <a:ext cx="3095624" cy="1857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060B5-0E74-4DCA-90FA-665880C1E0C3}">
      <dsp:nvSpPr>
        <dsp:cNvPr id="0" name=""/>
        <dsp:cNvSpPr/>
      </dsp:nvSpPr>
      <dsp:spPr>
        <a:xfrm>
          <a:off x="0" y="2139821"/>
          <a:ext cx="9905998" cy="0"/>
        </a:xfrm>
        <a:prstGeom prst="line">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59777855-8136-4F77-AFC1-5EB8356119F8}">
      <dsp:nvSpPr>
        <dsp:cNvPr id="0" name=""/>
        <dsp:cNvSpPr/>
      </dsp:nvSpPr>
      <dsp:spPr>
        <a:xfrm>
          <a:off x="134175" y="2298168"/>
          <a:ext cx="1945212" cy="48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711200">
            <a:lnSpc>
              <a:spcPct val="90000"/>
            </a:lnSpc>
            <a:spcBef>
              <a:spcPct val="0"/>
            </a:spcBef>
            <a:spcAft>
              <a:spcPct val="35000"/>
            </a:spcAft>
            <a:defRPr b="1"/>
          </a:pPr>
          <a:r>
            <a:rPr lang="en-US" sz="1600" kern="1200"/>
            <a:t>May–July</a:t>
          </a:r>
        </a:p>
      </dsp:txBody>
      <dsp:txXfrm>
        <a:off x="134175" y="2298168"/>
        <a:ext cx="1945212" cy="483599"/>
      </dsp:txXfrm>
    </dsp:sp>
    <dsp:sp modelId="{834C94DF-3976-459B-89DD-BA1EDD56F067}">
      <dsp:nvSpPr>
        <dsp:cNvPr id="0" name=""/>
        <dsp:cNvSpPr/>
      </dsp:nvSpPr>
      <dsp:spPr>
        <a:xfrm>
          <a:off x="1547" y="597010"/>
          <a:ext cx="2210469" cy="729679"/>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ctr" defTabSz="622300">
            <a:lnSpc>
              <a:spcPct val="90000"/>
            </a:lnSpc>
            <a:spcBef>
              <a:spcPct val="0"/>
            </a:spcBef>
            <a:spcAft>
              <a:spcPct val="35000"/>
            </a:spcAft>
          </a:pPr>
          <a:r>
            <a:rPr lang="en-US" sz="1400" kern="1200" dirty="0"/>
            <a:t>“Dean’s Letter” Interview (MSPE)</a:t>
          </a:r>
        </a:p>
      </dsp:txBody>
      <dsp:txXfrm>
        <a:off x="37167" y="632630"/>
        <a:ext cx="2139229" cy="658439"/>
      </dsp:txXfrm>
    </dsp:sp>
    <dsp:sp modelId="{0B8C6F60-5F44-459B-8BBF-1BA9DB36427F}">
      <dsp:nvSpPr>
        <dsp:cNvPr id="0" name=""/>
        <dsp:cNvSpPr/>
      </dsp:nvSpPr>
      <dsp:spPr>
        <a:xfrm>
          <a:off x="1106782" y="1326689"/>
          <a:ext cx="0" cy="813132"/>
        </a:xfrm>
        <a:prstGeom prst="line">
          <a:avLst/>
        </a:prstGeom>
        <a:noFill/>
        <a:ln w="9525"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2FEBC0F-D9D5-45E8-9943-0880CA8436F7}">
      <dsp:nvSpPr>
        <dsp:cNvPr id="0" name=""/>
        <dsp:cNvSpPr/>
      </dsp:nvSpPr>
      <dsp:spPr>
        <a:xfrm>
          <a:off x="1416248" y="1497875"/>
          <a:ext cx="1945212" cy="48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711200">
            <a:lnSpc>
              <a:spcPct val="90000"/>
            </a:lnSpc>
            <a:spcBef>
              <a:spcPct val="0"/>
            </a:spcBef>
            <a:spcAft>
              <a:spcPct val="35000"/>
            </a:spcAft>
            <a:defRPr b="1"/>
          </a:pPr>
          <a:r>
            <a:rPr lang="en-US" sz="1600" kern="1200" dirty="0"/>
            <a:t>June–September</a:t>
          </a:r>
        </a:p>
      </dsp:txBody>
      <dsp:txXfrm>
        <a:off x="1416248" y="1497875"/>
        <a:ext cx="1945212" cy="483599"/>
      </dsp:txXfrm>
    </dsp:sp>
    <dsp:sp modelId="{BC670841-E031-454E-8AD7-90275604FE2E}">
      <dsp:nvSpPr>
        <dsp:cNvPr id="0" name=""/>
        <dsp:cNvSpPr/>
      </dsp:nvSpPr>
      <dsp:spPr>
        <a:xfrm>
          <a:off x="1074685" y="2107724"/>
          <a:ext cx="64194" cy="64194"/>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3FC530-C778-4A76-8B5D-7902B9E37B2E}">
      <dsp:nvSpPr>
        <dsp:cNvPr id="0" name=""/>
        <dsp:cNvSpPr/>
      </dsp:nvSpPr>
      <dsp:spPr>
        <a:xfrm>
          <a:off x="1283619" y="2952953"/>
          <a:ext cx="2210469" cy="729679"/>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ctr" defTabSz="622300">
            <a:lnSpc>
              <a:spcPct val="90000"/>
            </a:lnSpc>
            <a:spcBef>
              <a:spcPct val="0"/>
            </a:spcBef>
            <a:spcAft>
              <a:spcPct val="35000"/>
            </a:spcAft>
          </a:pPr>
          <a:r>
            <a:rPr lang="en-US" sz="1400" kern="1200" dirty="0"/>
            <a:t>Register/Complete Applications</a:t>
          </a:r>
        </a:p>
      </dsp:txBody>
      <dsp:txXfrm>
        <a:off x="1319239" y="2988573"/>
        <a:ext cx="2139229" cy="658439"/>
      </dsp:txXfrm>
    </dsp:sp>
    <dsp:sp modelId="{E3E1AB75-CECD-4D15-ACEB-14DFB8167C00}">
      <dsp:nvSpPr>
        <dsp:cNvPr id="0" name=""/>
        <dsp:cNvSpPr/>
      </dsp:nvSpPr>
      <dsp:spPr>
        <a:xfrm>
          <a:off x="2388854" y="2139821"/>
          <a:ext cx="0" cy="813132"/>
        </a:xfrm>
        <a:prstGeom prst="line">
          <a:avLst/>
        </a:prstGeom>
        <a:noFill/>
        <a:ln w="9525"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AC28D1D-2D0D-4660-A013-84DCA2931855}">
      <dsp:nvSpPr>
        <dsp:cNvPr id="0" name=""/>
        <dsp:cNvSpPr/>
      </dsp:nvSpPr>
      <dsp:spPr>
        <a:xfrm>
          <a:off x="2698320" y="2298168"/>
          <a:ext cx="1945212" cy="48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711200">
            <a:lnSpc>
              <a:spcPct val="90000"/>
            </a:lnSpc>
            <a:spcBef>
              <a:spcPct val="0"/>
            </a:spcBef>
            <a:spcAft>
              <a:spcPct val="35000"/>
            </a:spcAft>
            <a:defRPr b="1"/>
          </a:pPr>
          <a:r>
            <a:rPr lang="en-US" sz="1600" kern="1200" dirty="0"/>
            <a:t>September</a:t>
          </a:r>
        </a:p>
      </dsp:txBody>
      <dsp:txXfrm>
        <a:off x="2698320" y="2298168"/>
        <a:ext cx="1945212" cy="483599"/>
      </dsp:txXfrm>
    </dsp:sp>
    <dsp:sp modelId="{6905396B-0C4E-4214-950C-CA9339030288}">
      <dsp:nvSpPr>
        <dsp:cNvPr id="0" name=""/>
        <dsp:cNvSpPr/>
      </dsp:nvSpPr>
      <dsp:spPr>
        <a:xfrm>
          <a:off x="2356757" y="2107724"/>
          <a:ext cx="64194" cy="64194"/>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88933C-8037-435E-BA3D-70752FE13F90}">
      <dsp:nvSpPr>
        <dsp:cNvPr id="0" name=""/>
        <dsp:cNvSpPr/>
      </dsp:nvSpPr>
      <dsp:spPr>
        <a:xfrm>
          <a:off x="2565692" y="597010"/>
          <a:ext cx="2210469" cy="729679"/>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ctr" defTabSz="622300">
            <a:lnSpc>
              <a:spcPct val="90000"/>
            </a:lnSpc>
            <a:spcBef>
              <a:spcPct val="0"/>
            </a:spcBef>
            <a:spcAft>
              <a:spcPct val="35000"/>
            </a:spcAft>
          </a:pPr>
          <a:r>
            <a:rPr lang="en-US" sz="1400" kern="1200" dirty="0"/>
            <a:t>Submit Applications</a:t>
          </a:r>
        </a:p>
      </dsp:txBody>
      <dsp:txXfrm>
        <a:off x="2601312" y="632630"/>
        <a:ext cx="2139229" cy="658439"/>
      </dsp:txXfrm>
    </dsp:sp>
    <dsp:sp modelId="{3852270C-B335-4408-9E80-EDE0F4AFEC71}">
      <dsp:nvSpPr>
        <dsp:cNvPr id="0" name=""/>
        <dsp:cNvSpPr/>
      </dsp:nvSpPr>
      <dsp:spPr>
        <a:xfrm>
          <a:off x="3670926" y="1326689"/>
          <a:ext cx="0" cy="813132"/>
        </a:xfrm>
        <a:prstGeom prst="line">
          <a:avLst/>
        </a:prstGeom>
        <a:noFill/>
        <a:ln w="9525"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E2030BD-8EA2-4D8C-834E-FBAADD25C189}">
      <dsp:nvSpPr>
        <dsp:cNvPr id="0" name=""/>
        <dsp:cNvSpPr/>
      </dsp:nvSpPr>
      <dsp:spPr>
        <a:xfrm>
          <a:off x="3980392" y="1497875"/>
          <a:ext cx="1945212" cy="48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711200">
            <a:lnSpc>
              <a:spcPct val="90000"/>
            </a:lnSpc>
            <a:spcBef>
              <a:spcPct val="0"/>
            </a:spcBef>
            <a:spcAft>
              <a:spcPct val="35000"/>
            </a:spcAft>
            <a:defRPr b="1"/>
          </a:pPr>
          <a:r>
            <a:rPr lang="en-US" sz="1600" kern="1200" dirty="0"/>
            <a:t>September</a:t>
          </a:r>
        </a:p>
      </dsp:txBody>
      <dsp:txXfrm>
        <a:off x="3980392" y="1497875"/>
        <a:ext cx="1945212" cy="483599"/>
      </dsp:txXfrm>
    </dsp:sp>
    <dsp:sp modelId="{72D75454-2415-4D3B-B44A-DCAD29372024}">
      <dsp:nvSpPr>
        <dsp:cNvPr id="0" name=""/>
        <dsp:cNvSpPr/>
      </dsp:nvSpPr>
      <dsp:spPr>
        <a:xfrm>
          <a:off x="3638829" y="2107724"/>
          <a:ext cx="64194" cy="64194"/>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81C278-2F64-4A38-9502-9F450BF4CF16}">
      <dsp:nvSpPr>
        <dsp:cNvPr id="0" name=""/>
        <dsp:cNvSpPr/>
      </dsp:nvSpPr>
      <dsp:spPr>
        <a:xfrm>
          <a:off x="3847764" y="2952953"/>
          <a:ext cx="2210469" cy="729679"/>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ctr" defTabSz="622300">
            <a:lnSpc>
              <a:spcPct val="90000"/>
            </a:lnSpc>
            <a:spcBef>
              <a:spcPct val="0"/>
            </a:spcBef>
            <a:spcAft>
              <a:spcPct val="35000"/>
            </a:spcAft>
          </a:pPr>
          <a:r>
            <a:rPr lang="en-US" sz="1400" kern="1200" dirty="0"/>
            <a:t>MSPE Release date (Nationwide)</a:t>
          </a:r>
        </a:p>
      </dsp:txBody>
      <dsp:txXfrm>
        <a:off x="3883384" y="2988573"/>
        <a:ext cx="2139229" cy="658439"/>
      </dsp:txXfrm>
    </dsp:sp>
    <dsp:sp modelId="{18953052-172A-4B28-95F1-282A2DE31C0E}">
      <dsp:nvSpPr>
        <dsp:cNvPr id="0" name=""/>
        <dsp:cNvSpPr/>
      </dsp:nvSpPr>
      <dsp:spPr>
        <a:xfrm>
          <a:off x="4952999" y="2139821"/>
          <a:ext cx="0" cy="813132"/>
        </a:xfrm>
        <a:prstGeom prst="line">
          <a:avLst/>
        </a:prstGeom>
        <a:noFill/>
        <a:ln w="9525"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C9B02A6-5729-4BF6-B4F6-CE527706AD81}">
      <dsp:nvSpPr>
        <dsp:cNvPr id="0" name=""/>
        <dsp:cNvSpPr/>
      </dsp:nvSpPr>
      <dsp:spPr>
        <a:xfrm>
          <a:off x="5262464" y="2298168"/>
          <a:ext cx="1945212" cy="48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711200">
            <a:lnSpc>
              <a:spcPct val="90000"/>
            </a:lnSpc>
            <a:spcBef>
              <a:spcPct val="0"/>
            </a:spcBef>
            <a:spcAft>
              <a:spcPct val="35000"/>
            </a:spcAft>
            <a:defRPr b="1"/>
          </a:pPr>
          <a:r>
            <a:rPr lang="en-US" sz="1600" kern="1200" dirty="0"/>
            <a:t>October - February</a:t>
          </a:r>
        </a:p>
      </dsp:txBody>
      <dsp:txXfrm>
        <a:off x="5262464" y="2298168"/>
        <a:ext cx="1945212" cy="483599"/>
      </dsp:txXfrm>
    </dsp:sp>
    <dsp:sp modelId="{DD41C631-A6CE-4026-9794-2FF37C10BBCC}">
      <dsp:nvSpPr>
        <dsp:cNvPr id="0" name=""/>
        <dsp:cNvSpPr/>
      </dsp:nvSpPr>
      <dsp:spPr>
        <a:xfrm>
          <a:off x="6041041" y="2062004"/>
          <a:ext cx="64194" cy="64194"/>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EC3E68-F3B8-4278-A74A-FBD3A3847C5F}">
      <dsp:nvSpPr>
        <dsp:cNvPr id="0" name=""/>
        <dsp:cNvSpPr/>
      </dsp:nvSpPr>
      <dsp:spPr>
        <a:xfrm>
          <a:off x="5129836" y="597010"/>
          <a:ext cx="2210469" cy="729679"/>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ctr" defTabSz="622300">
            <a:lnSpc>
              <a:spcPct val="90000"/>
            </a:lnSpc>
            <a:spcBef>
              <a:spcPct val="0"/>
            </a:spcBef>
            <a:spcAft>
              <a:spcPct val="35000"/>
            </a:spcAft>
          </a:pPr>
          <a:r>
            <a:rPr lang="en-US" sz="1400" kern="1200" dirty="0"/>
            <a:t>Interviews</a:t>
          </a:r>
        </a:p>
      </dsp:txBody>
      <dsp:txXfrm>
        <a:off x="5165456" y="632630"/>
        <a:ext cx="2139229" cy="658439"/>
      </dsp:txXfrm>
    </dsp:sp>
    <dsp:sp modelId="{CDABEDF3-B78E-4D49-BDDF-8E412FEE2A9B}">
      <dsp:nvSpPr>
        <dsp:cNvPr id="0" name=""/>
        <dsp:cNvSpPr/>
      </dsp:nvSpPr>
      <dsp:spPr>
        <a:xfrm>
          <a:off x="6235071" y="1326689"/>
          <a:ext cx="0" cy="813132"/>
        </a:xfrm>
        <a:prstGeom prst="line">
          <a:avLst/>
        </a:prstGeom>
        <a:noFill/>
        <a:ln w="9525"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A57D1FD-CC8C-446C-80AB-360413A37D42}">
      <dsp:nvSpPr>
        <dsp:cNvPr id="0" name=""/>
        <dsp:cNvSpPr/>
      </dsp:nvSpPr>
      <dsp:spPr>
        <a:xfrm>
          <a:off x="6544536" y="1497875"/>
          <a:ext cx="1945212" cy="48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711200">
            <a:lnSpc>
              <a:spcPct val="90000"/>
            </a:lnSpc>
            <a:spcBef>
              <a:spcPct val="0"/>
            </a:spcBef>
            <a:spcAft>
              <a:spcPct val="35000"/>
            </a:spcAft>
            <a:defRPr b="1"/>
          </a:pPr>
          <a:r>
            <a:rPr lang="en-US" sz="1600" kern="1200"/>
            <a:t>February</a:t>
          </a:r>
        </a:p>
      </dsp:txBody>
      <dsp:txXfrm>
        <a:off x="6544536" y="1497875"/>
        <a:ext cx="1945212" cy="483599"/>
      </dsp:txXfrm>
    </dsp:sp>
    <dsp:sp modelId="{ED943FE4-BD88-44FC-ACBF-807C591429CB}">
      <dsp:nvSpPr>
        <dsp:cNvPr id="0" name=""/>
        <dsp:cNvSpPr/>
      </dsp:nvSpPr>
      <dsp:spPr>
        <a:xfrm>
          <a:off x="6202973" y="2107724"/>
          <a:ext cx="64194" cy="64194"/>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BC89DD-EF37-406A-B903-D2F4ABA88466}">
      <dsp:nvSpPr>
        <dsp:cNvPr id="0" name=""/>
        <dsp:cNvSpPr/>
      </dsp:nvSpPr>
      <dsp:spPr>
        <a:xfrm>
          <a:off x="6560496" y="2952953"/>
          <a:ext cx="2210469" cy="729679"/>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ctr" defTabSz="622300">
            <a:lnSpc>
              <a:spcPct val="90000"/>
            </a:lnSpc>
            <a:spcBef>
              <a:spcPct val="0"/>
            </a:spcBef>
            <a:spcAft>
              <a:spcPct val="35000"/>
            </a:spcAft>
          </a:pPr>
          <a:r>
            <a:rPr lang="en-US" sz="1400" kern="1200" dirty="0"/>
            <a:t>Rank Order Listing due</a:t>
          </a:r>
        </a:p>
      </dsp:txBody>
      <dsp:txXfrm>
        <a:off x="6596116" y="2988573"/>
        <a:ext cx="2139229" cy="658439"/>
      </dsp:txXfrm>
    </dsp:sp>
    <dsp:sp modelId="{690B4B06-FFFB-438E-A531-527F58E8AA15}">
      <dsp:nvSpPr>
        <dsp:cNvPr id="0" name=""/>
        <dsp:cNvSpPr/>
      </dsp:nvSpPr>
      <dsp:spPr>
        <a:xfrm>
          <a:off x="7517143" y="2139821"/>
          <a:ext cx="0" cy="813132"/>
        </a:xfrm>
        <a:prstGeom prst="line">
          <a:avLst/>
        </a:prstGeom>
        <a:noFill/>
        <a:ln w="9525"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23D58CE-BE20-4E4E-9B7C-280A08EEDEA4}">
      <dsp:nvSpPr>
        <dsp:cNvPr id="0" name=""/>
        <dsp:cNvSpPr/>
      </dsp:nvSpPr>
      <dsp:spPr>
        <a:xfrm>
          <a:off x="7826609" y="2298168"/>
          <a:ext cx="1945212" cy="483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711200">
            <a:lnSpc>
              <a:spcPct val="90000"/>
            </a:lnSpc>
            <a:spcBef>
              <a:spcPct val="0"/>
            </a:spcBef>
            <a:spcAft>
              <a:spcPct val="35000"/>
            </a:spcAft>
            <a:defRPr b="1"/>
          </a:pPr>
          <a:r>
            <a:rPr lang="en-US" sz="1600" kern="1200"/>
            <a:t>March</a:t>
          </a:r>
        </a:p>
      </dsp:txBody>
      <dsp:txXfrm>
        <a:off x="7826609" y="2298168"/>
        <a:ext cx="1945212" cy="483599"/>
      </dsp:txXfrm>
    </dsp:sp>
    <dsp:sp modelId="{3D2BA116-CAA9-4244-86CF-97717678C77C}">
      <dsp:nvSpPr>
        <dsp:cNvPr id="0" name=""/>
        <dsp:cNvSpPr/>
      </dsp:nvSpPr>
      <dsp:spPr>
        <a:xfrm>
          <a:off x="7770796" y="2107724"/>
          <a:ext cx="64194" cy="64194"/>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8F2FD1-5AE9-47B1-A311-8E1248E82F22}">
      <dsp:nvSpPr>
        <dsp:cNvPr id="0" name=""/>
        <dsp:cNvSpPr/>
      </dsp:nvSpPr>
      <dsp:spPr>
        <a:xfrm>
          <a:off x="7693980" y="597010"/>
          <a:ext cx="2210469" cy="729679"/>
        </a:xfrm>
        <a:prstGeom prst="roundRect">
          <a:avLst/>
        </a:prstGeom>
        <a:solidFill>
          <a:srgbClr val="FFFF00">
            <a:alpha val="90000"/>
          </a:srgb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lvl="0" algn="ctr" defTabSz="622300">
            <a:lnSpc>
              <a:spcPct val="90000"/>
            </a:lnSpc>
            <a:spcBef>
              <a:spcPct val="0"/>
            </a:spcBef>
            <a:spcAft>
              <a:spcPct val="35000"/>
            </a:spcAft>
          </a:pPr>
          <a:r>
            <a:rPr lang="en-US" sz="1400" b="1" u="sng" kern="1200" dirty="0"/>
            <a:t>Match Week</a:t>
          </a:r>
        </a:p>
      </dsp:txBody>
      <dsp:txXfrm>
        <a:off x="7729600" y="632630"/>
        <a:ext cx="2139229" cy="658439"/>
      </dsp:txXfrm>
    </dsp:sp>
    <dsp:sp modelId="{6D38B260-A55B-48C8-BAE4-ADD991A5DE98}">
      <dsp:nvSpPr>
        <dsp:cNvPr id="0" name=""/>
        <dsp:cNvSpPr/>
      </dsp:nvSpPr>
      <dsp:spPr>
        <a:xfrm>
          <a:off x="8799215" y="1326689"/>
          <a:ext cx="0" cy="813132"/>
        </a:xfrm>
        <a:prstGeom prst="line">
          <a:avLst/>
        </a:prstGeom>
        <a:noFill/>
        <a:ln w="9525"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D183307-0219-4BEB-88DC-F1F233D2F691}">
      <dsp:nvSpPr>
        <dsp:cNvPr id="0" name=""/>
        <dsp:cNvSpPr/>
      </dsp:nvSpPr>
      <dsp:spPr>
        <a:xfrm>
          <a:off x="8767118" y="2107724"/>
          <a:ext cx="64194" cy="64194"/>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xmlns="">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xmlns="">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xmlns="">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7BB49-BDAC-43DA-AC80-555AA01B946F}"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A3897-63E0-45F7-AF1A-9863ECEF3E28}" type="slidenum">
              <a:rPr lang="en-US" smtClean="0"/>
              <a:t>‹#›</a:t>
            </a:fld>
            <a:endParaRPr lang="en-US"/>
          </a:p>
        </p:txBody>
      </p:sp>
    </p:spTree>
    <p:extLst>
      <p:ext uri="{BB962C8B-B14F-4D97-AF65-F5344CB8AC3E}">
        <p14:creationId xmlns:p14="http://schemas.microsoft.com/office/powerpoint/2010/main" val="209304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1A3897-63E0-45F7-AF1A-9863ECEF3E28}" type="slidenum">
              <a:rPr lang="en-US" smtClean="0"/>
              <a:t>15</a:t>
            </a:fld>
            <a:endParaRPr lang="en-US"/>
          </a:p>
        </p:txBody>
      </p:sp>
    </p:spTree>
    <p:extLst>
      <p:ext uri="{BB962C8B-B14F-4D97-AF65-F5344CB8AC3E}">
        <p14:creationId xmlns:p14="http://schemas.microsoft.com/office/powerpoint/2010/main" val="237399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A3897-63E0-45F7-AF1A-9863ECEF3E28}" type="slidenum">
              <a:rPr lang="en-US" smtClean="0"/>
              <a:t>16</a:t>
            </a:fld>
            <a:endParaRPr lang="en-US"/>
          </a:p>
        </p:txBody>
      </p:sp>
    </p:spTree>
    <p:extLst>
      <p:ext uri="{BB962C8B-B14F-4D97-AF65-F5344CB8AC3E}">
        <p14:creationId xmlns:p14="http://schemas.microsoft.com/office/powerpoint/2010/main" val="319234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1A3897-63E0-45F7-AF1A-9863ECEF3E28}" type="slidenum">
              <a:rPr lang="en-US" smtClean="0"/>
              <a:t>19</a:t>
            </a:fld>
            <a:endParaRPr lang="en-US"/>
          </a:p>
        </p:txBody>
      </p:sp>
    </p:spTree>
    <p:extLst>
      <p:ext uri="{BB962C8B-B14F-4D97-AF65-F5344CB8AC3E}">
        <p14:creationId xmlns:p14="http://schemas.microsoft.com/office/powerpoint/2010/main" val="26247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A3897-63E0-45F7-AF1A-9863ECEF3E28}" type="slidenum">
              <a:rPr lang="en-US" smtClean="0"/>
              <a:t>25</a:t>
            </a:fld>
            <a:endParaRPr lang="en-US"/>
          </a:p>
        </p:txBody>
      </p:sp>
    </p:spTree>
    <p:extLst>
      <p:ext uri="{BB962C8B-B14F-4D97-AF65-F5344CB8AC3E}">
        <p14:creationId xmlns:p14="http://schemas.microsoft.com/office/powerpoint/2010/main" val="967158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48,700 – 2300 students who withdrew from</a:t>
            </a:r>
            <a:r>
              <a:rPr lang="en-US" baseline="0" dirty="0"/>
              <a:t> the match and 3889 with no rank list</a:t>
            </a:r>
          </a:p>
          <a:p>
            <a:endParaRPr lang="en-US" dirty="0"/>
          </a:p>
        </p:txBody>
      </p:sp>
      <p:sp>
        <p:nvSpPr>
          <p:cNvPr id="4" name="Slide Number Placeholder 3"/>
          <p:cNvSpPr>
            <a:spLocks noGrp="1"/>
          </p:cNvSpPr>
          <p:nvPr>
            <p:ph type="sldNum" sz="quarter" idx="10"/>
          </p:nvPr>
        </p:nvSpPr>
        <p:spPr/>
        <p:txBody>
          <a:bodyPr/>
          <a:lstStyle/>
          <a:p>
            <a:fld id="{281A3897-63E0-45F7-AF1A-9863ECEF3E28}" type="slidenum">
              <a:rPr lang="en-US" smtClean="0"/>
              <a:t>26</a:t>
            </a:fld>
            <a:endParaRPr lang="en-US"/>
          </a:p>
        </p:txBody>
      </p:sp>
    </p:spTree>
    <p:extLst>
      <p:ext uri="{BB962C8B-B14F-4D97-AF65-F5344CB8AC3E}">
        <p14:creationId xmlns:p14="http://schemas.microsoft.com/office/powerpoint/2010/main" val="301300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A3897-63E0-45F7-AF1A-9863ECEF3E28}" type="slidenum">
              <a:rPr lang="en-US" smtClean="0"/>
              <a:t>33</a:t>
            </a:fld>
            <a:endParaRPr lang="en-US"/>
          </a:p>
        </p:txBody>
      </p:sp>
    </p:spTree>
    <p:extLst>
      <p:ext uri="{BB962C8B-B14F-4D97-AF65-F5344CB8AC3E}">
        <p14:creationId xmlns:p14="http://schemas.microsoft.com/office/powerpoint/2010/main" val="4261256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A3897-63E0-45F7-AF1A-9863ECEF3E28}" type="slidenum">
              <a:rPr lang="en-US" smtClean="0"/>
              <a:t>34</a:t>
            </a:fld>
            <a:endParaRPr lang="en-US"/>
          </a:p>
        </p:txBody>
      </p:sp>
    </p:spTree>
    <p:extLst>
      <p:ext uri="{BB962C8B-B14F-4D97-AF65-F5344CB8AC3E}">
        <p14:creationId xmlns:p14="http://schemas.microsoft.com/office/powerpoint/2010/main" val="3674587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noteworthy</a:t>
            </a:r>
            <a:r>
              <a:rPr lang="en-US" baseline="0" dirty="0"/>
              <a:t> characteristics</a:t>
            </a:r>
          </a:p>
          <a:p>
            <a:r>
              <a:rPr lang="en-US" baseline="0" dirty="0"/>
              <a:t>Comments from attendings on your P2 </a:t>
            </a:r>
            <a:r>
              <a:rPr lang="en-US" baseline="0" dirty="0" err="1"/>
              <a:t>eval</a:t>
            </a:r>
            <a:endParaRPr lang="en-US" dirty="0"/>
          </a:p>
        </p:txBody>
      </p:sp>
      <p:sp>
        <p:nvSpPr>
          <p:cNvPr id="4" name="Slide Number Placeholder 3"/>
          <p:cNvSpPr>
            <a:spLocks noGrp="1"/>
          </p:cNvSpPr>
          <p:nvPr>
            <p:ph type="sldNum" sz="quarter" idx="10"/>
          </p:nvPr>
        </p:nvSpPr>
        <p:spPr/>
        <p:txBody>
          <a:bodyPr/>
          <a:lstStyle/>
          <a:p>
            <a:fld id="{281A3897-63E0-45F7-AF1A-9863ECEF3E28}" type="slidenum">
              <a:rPr lang="en-US" smtClean="0"/>
              <a:t>35</a:t>
            </a:fld>
            <a:endParaRPr lang="en-US"/>
          </a:p>
        </p:txBody>
      </p:sp>
    </p:spTree>
    <p:extLst>
      <p:ext uri="{BB962C8B-B14F-4D97-AF65-F5344CB8AC3E}">
        <p14:creationId xmlns:p14="http://schemas.microsoft.com/office/powerpoint/2010/main" val="172860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1A3897-63E0-45F7-AF1A-9863ECEF3E28}" type="slidenum">
              <a:rPr lang="en-US" smtClean="0"/>
              <a:t>37</a:t>
            </a:fld>
            <a:endParaRPr lang="en-US"/>
          </a:p>
        </p:txBody>
      </p:sp>
    </p:spTree>
    <p:extLst>
      <p:ext uri="{BB962C8B-B14F-4D97-AF65-F5344CB8AC3E}">
        <p14:creationId xmlns:p14="http://schemas.microsoft.com/office/powerpoint/2010/main" val="4097332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5/21/2021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5/21/2021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rise.articulate.com/share/CB6iHRHQnIHR5PRUQva1ZKoFcCJVUyId"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ama-assn.org/life-career/search-ama-residency-fellowship-database" TargetMode="External"/><Relationship Id="rId2" Type="http://schemas.openxmlformats.org/officeDocument/2006/relationships/hyperlink" Target="http://www.aamc.org/cim/profil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751012" y="4457700"/>
            <a:ext cx="8676222" cy="1905000"/>
          </a:xfrm>
        </p:spPr>
        <p:txBody>
          <a:bodyPr>
            <a:noAutofit/>
          </a:bodyPr>
          <a:lstStyle/>
          <a:p>
            <a:r>
              <a:rPr lang="en-US" sz="2800" dirty="0"/>
              <a:t>Career advising and Planning</a:t>
            </a:r>
          </a:p>
          <a:p>
            <a:r>
              <a:rPr lang="en-US" sz="2800" dirty="0"/>
              <a:t>Introduction – session #1</a:t>
            </a:r>
          </a:p>
          <a:p>
            <a:r>
              <a:rPr lang="en-US" sz="2800" dirty="0"/>
              <a:t>Suzy </a:t>
            </a:r>
            <a:r>
              <a:rPr lang="en-US" sz="2800" dirty="0" err="1"/>
              <a:t>reuter</a:t>
            </a:r>
            <a:r>
              <a:rPr lang="en-US" sz="2800" dirty="0"/>
              <a:t> md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923" y="762968"/>
            <a:ext cx="3219450" cy="2724150"/>
          </a:xfrm>
          <a:prstGeom prst="rect">
            <a:avLst/>
          </a:prstGeom>
        </p:spPr>
      </p:pic>
    </p:spTree>
    <p:extLst>
      <p:ext uri="{BB962C8B-B14F-4D97-AF65-F5344CB8AC3E}">
        <p14:creationId xmlns:p14="http://schemas.microsoft.com/office/powerpoint/2010/main" val="450211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6C2F229-1751-4903-8DD5-37298114FD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87" b="3659"/>
          <a:stretch/>
        </p:blipFill>
        <p:spPr bwMode="auto">
          <a:xfrm>
            <a:off x="1180739" y="720348"/>
            <a:ext cx="9884439" cy="521877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252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074" name="Picture 2" descr="What I love about being an anesthesiologist">
            <a:extLst>
              <a:ext uri="{FF2B5EF4-FFF2-40B4-BE49-F238E27FC236}">
                <a16:creationId xmlns:a16="http://schemas.microsoft.com/office/drawing/2014/main" id="{25B1D8D8-93D0-439D-BC60-995188C29E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902"/>
          <a:stretch/>
        </p:blipFill>
        <p:spPr bwMode="auto">
          <a:xfrm>
            <a:off x="1180739" y="720348"/>
            <a:ext cx="9884439" cy="521877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836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Ssom career advising microsite</a:t>
            </a:r>
            <a:br>
              <a:rPr lang="en-US" dirty="0"/>
            </a:br>
            <a:r>
              <a:rPr lang="en-US" sz="2400" dirty="0"/>
              <a:t>link on D2L</a:t>
            </a:r>
          </a:p>
        </p:txBody>
      </p:sp>
      <p:sp>
        <p:nvSpPr>
          <p:cNvPr id="3" name="Content Placeholder 2"/>
          <p:cNvSpPr>
            <a:spLocks noGrp="1"/>
          </p:cNvSpPr>
          <p:nvPr>
            <p:ph idx="1"/>
          </p:nvPr>
        </p:nvSpPr>
        <p:spPr/>
        <p:txBody>
          <a:bodyPr/>
          <a:lstStyle/>
          <a:p>
            <a:r>
              <a:rPr lang="en-US" altLang="en-US" u="sng" dirty="0">
                <a:hlinkClick r:id="rId2"/>
              </a:rPr>
              <a:t>https://rise.articulate.com/share/CB6iHRHQnIHR5PRUQva1ZKoFcCJVUyId</a:t>
            </a:r>
            <a:endParaRPr lang="en-US" altLang="en-US" dirty="0"/>
          </a:p>
          <a:p>
            <a:endParaRPr lang="en-US" dirty="0"/>
          </a:p>
        </p:txBody>
      </p:sp>
    </p:spTree>
    <p:extLst>
      <p:ext uri="{BB962C8B-B14F-4D97-AF65-F5344CB8AC3E}">
        <p14:creationId xmlns:p14="http://schemas.microsoft.com/office/powerpoint/2010/main" val="3240798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46711"/>
            <a:ext cx="9905998" cy="734008"/>
          </a:xfrm>
        </p:spPr>
        <p:txBody>
          <a:bodyPr>
            <a:normAutofit/>
          </a:bodyPr>
          <a:lstStyle/>
          <a:p>
            <a:r>
              <a:rPr lang="en-US" sz="3600" dirty="0"/>
              <a:t>Objectives:</a:t>
            </a:r>
          </a:p>
        </p:txBody>
      </p:sp>
      <p:sp>
        <p:nvSpPr>
          <p:cNvPr id="3" name="Content Placeholder 2"/>
          <p:cNvSpPr>
            <a:spLocks noGrp="1"/>
          </p:cNvSpPr>
          <p:nvPr>
            <p:ph idx="1"/>
          </p:nvPr>
        </p:nvSpPr>
        <p:spPr>
          <a:xfrm>
            <a:off x="1141413" y="1343608"/>
            <a:ext cx="10213942" cy="5066523"/>
          </a:xfrm>
        </p:spPr>
        <p:txBody>
          <a:bodyPr>
            <a:noAutofit/>
          </a:bodyPr>
          <a:lstStyle/>
          <a:p>
            <a:r>
              <a:rPr lang="en-US" sz="2400" dirty="0"/>
              <a:t>Expand on career counseling that started in Pillar 1 (noon presentations)</a:t>
            </a:r>
          </a:p>
          <a:p>
            <a:endParaRPr lang="en-US" sz="2400" dirty="0"/>
          </a:p>
          <a:p>
            <a:r>
              <a:rPr lang="en-US" sz="2400" dirty="0"/>
              <a:t>Guide </a:t>
            </a:r>
            <a:r>
              <a:rPr lang="en-US" sz="2400" dirty="0" smtClean="0"/>
              <a:t>students </a:t>
            </a:r>
            <a:r>
              <a:rPr lang="en-US" sz="2400" dirty="0"/>
              <a:t>how to choose a specialty in medical school</a:t>
            </a:r>
          </a:p>
          <a:p>
            <a:endParaRPr lang="en-US" sz="2400" dirty="0"/>
          </a:p>
          <a:p>
            <a:r>
              <a:rPr lang="en-US" sz="2400" dirty="0"/>
              <a:t>Provide ways for you to learn more about yourself and best fits for you in a career</a:t>
            </a:r>
          </a:p>
          <a:p>
            <a:pPr marL="0" indent="0">
              <a:buNone/>
            </a:pPr>
            <a:endParaRPr lang="en-US" sz="2400" dirty="0"/>
          </a:p>
          <a:p>
            <a:r>
              <a:rPr lang="en-US" sz="2400" dirty="0"/>
              <a:t>Present statistics as they relate to the most recent match and specific specialties</a:t>
            </a:r>
          </a:p>
          <a:p>
            <a:pPr lvl="1"/>
            <a:r>
              <a:rPr lang="en-US" sz="2400" dirty="0"/>
              <a:t>This information may change from year to year</a:t>
            </a:r>
          </a:p>
        </p:txBody>
      </p:sp>
    </p:spTree>
    <p:extLst>
      <p:ext uri="{BB962C8B-B14F-4D97-AF65-F5344CB8AC3E}">
        <p14:creationId xmlns:p14="http://schemas.microsoft.com/office/powerpoint/2010/main" val="213382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83028"/>
            <a:ext cx="9905998" cy="1191208"/>
          </a:xfrm>
        </p:spPr>
        <p:txBody>
          <a:bodyPr/>
          <a:lstStyle/>
          <a:p>
            <a:r>
              <a:rPr lang="en-US" dirty="0"/>
              <a:t>Trends in healthcare</a:t>
            </a:r>
          </a:p>
        </p:txBody>
      </p:sp>
      <p:sp>
        <p:nvSpPr>
          <p:cNvPr id="3" name="Content Placeholder 2"/>
          <p:cNvSpPr>
            <a:spLocks noGrp="1"/>
          </p:cNvSpPr>
          <p:nvPr>
            <p:ph idx="1"/>
          </p:nvPr>
        </p:nvSpPr>
        <p:spPr>
          <a:xfrm>
            <a:off x="1141413" y="1474237"/>
            <a:ext cx="9905998" cy="4316964"/>
          </a:xfrm>
        </p:spPr>
        <p:txBody>
          <a:bodyPr>
            <a:normAutofit fontScale="92500" lnSpcReduction="10000"/>
          </a:bodyPr>
          <a:lstStyle/>
          <a:p>
            <a:r>
              <a:rPr lang="en-US" sz="2400" dirty="0"/>
              <a:t>GME not keeping pace with the retirement of physicians</a:t>
            </a:r>
          </a:p>
          <a:p>
            <a:pPr lvl="1"/>
            <a:r>
              <a:rPr lang="en-US" sz="2400" dirty="0"/>
              <a:t>Due to aging physician population</a:t>
            </a:r>
          </a:p>
          <a:p>
            <a:pPr lvl="1"/>
            <a:r>
              <a:rPr lang="en-US" sz="2400" dirty="0"/>
              <a:t>Due to dissatisfaction with changes in medicine (EMR, </a:t>
            </a:r>
            <a:r>
              <a:rPr lang="en-US" sz="2400" dirty="0" err="1"/>
              <a:t>etc</a:t>
            </a:r>
            <a:r>
              <a:rPr lang="en-US" sz="2400" dirty="0"/>
              <a:t>)</a:t>
            </a:r>
          </a:p>
          <a:p>
            <a:pPr marL="457200" lvl="1" indent="0">
              <a:buNone/>
            </a:pPr>
            <a:endParaRPr lang="en-US" sz="2400" dirty="0"/>
          </a:p>
          <a:p>
            <a:pPr marL="457200" lvl="1" indent="0">
              <a:buNone/>
            </a:pPr>
            <a:endParaRPr lang="en-US" sz="2400" dirty="0"/>
          </a:p>
          <a:p>
            <a:r>
              <a:rPr lang="en-US" sz="2400" dirty="0"/>
              <a:t>Increase in use of mid-levels</a:t>
            </a:r>
          </a:p>
          <a:p>
            <a:pPr lvl="1"/>
            <a:r>
              <a:rPr lang="en-US" sz="2400" dirty="0"/>
              <a:t>Nurse practitioners</a:t>
            </a:r>
          </a:p>
          <a:p>
            <a:pPr lvl="1"/>
            <a:r>
              <a:rPr lang="en-US" sz="2400" dirty="0"/>
              <a:t>Physician Assistants</a:t>
            </a:r>
          </a:p>
          <a:p>
            <a:pPr lvl="1"/>
            <a:r>
              <a:rPr lang="en-US" sz="2400" dirty="0"/>
              <a:t>In part due to Duty-hour restrictions </a:t>
            </a:r>
          </a:p>
          <a:p>
            <a:endParaRPr lang="en-US" dirty="0"/>
          </a:p>
        </p:txBody>
      </p:sp>
    </p:spTree>
    <p:extLst>
      <p:ext uri="{BB962C8B-B14F-4D97-AF65-F5344CB8AC3E}">
        <p14:creationId xmlns:p14="http://schemas.microsoft.com/office/powerpoint/2010/main" val="3177228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727" y="404326"/>
            <a:ext cx="10605828" cy="1275184"/>
          </a:xfrm>
        </p:spPr>
        <p:txBody>
          <a:bodyPr/>
          <a:lstStyle/>
          <a:p>
            <a:pPr algn="ctr"/>
            <a:r>
              <a:rPr lang="en-US" sz="2400" dirty="0"/>
              <a:t>Trends in healthcare </a:t>
            </a:r>
            <a:r>
              <a:rPr lang="en-US" dirty="0"/>
              <a:t>– what does this mean to you?</a:t>
            </a:r>
          </a:p>
        </p:txBody>
      </p:sp>
      <p:sp>
        <p:nvSpPr>
          <p:cNvPr id="3" name="Content Placeholder 2"/>
          <p:cNvSpPr>
            <a:spLocks noGrp="1"/>
          </p:cNvSpPr>
          <p:nvPr>
            <p:ph idx="1"/>
          </p:nvPr>
        </p:nvSpPr>
        <p:spPr>
          <a:xfrm>
            <a:off x="1141413" y="1679511"/>
            <a:ext cx="9905998" cy="4111690"/>
          </a:xfrm>
        </p:spPr>
        <p:txBody>
          <a:bodyPr/>
          <a:lstStyle/>
          <a:p>
            <a:r>
              <a:rPr lang="en-US" sz="2400" dirty="0"/>
              <a:t>Few specialties that don’t have mid-levels as part of their care team</a:t>
            </a:r>
          </a:p>
          <a:p>
            <a:pPr marL="457200" lvl="1" indent="0">
              <a:buNone/>
            </a:pPr>
            <a:endParaRPr lang="en-US" sz="2400" dirty="0"/>
          </a:p>
          <a:p>
            <a:pPr lvl="1"/>
            <a:r>
              <a:rPr lang="en-US" sz="2400" dirty="0"/>
              <a:t>Pediatric ICU</a:t>
            </a:r>
          </a:p>
          <a:p>
            <a:pPr lvl="1"/>
            <a:r>
              <a:rPr lang="en-US" sz="2400" dirty="0"/>
              <a:t>Radiology</a:t>
            </a:r>
          </a:p>
          <a:p>
            <a:pPr lvl="1"/>
            <a:r>
              <a:rPr lang="en-US" sz="2400" dirty="0"/>
              <a:t>Radiation oncology</a:t>
            </a:r>
          </a:p>
          <a:p>
            <a:endParaRPr lang="en-US" dirty="0"/>
          </a:p>
        </p:txBody>
      </p:sp>
    </p:spTree>
    <p:extLst>
      <p:ext uri="{BB962C8B-B14F-4D97-AF65-F5344CB8AC3E}">
        <p14:creationId xmlns:p14="http://schemas.microsoft.com/office/powerpoint/2010/main" val="76584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124" name="Picture 4" descr="Medicine Hospital Health Care, Flyer., team, public Relations, social Group  png | PNGWing">
            <a:extLst>
              <a:ext uri="{FF2B5EF4-FFF2-40B4-BE49-F238E27FC236}">
                <a16:creationId xmlns:a16="http://schemas.microsoft.com/office/drawing/2014/main" id="{731C762C-371C-4F50-AA10-1F549A18B4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9603"/>
          <a:stretch/>
        </p:blipFill>
        <p:spPr bwMode="auto">
          <a:xfrm>
            <a:off x="1180739" y="720348"/>
            <a:ext cx="9884439" cy="521877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599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609600"/>
            <a:ext cx="11010122" cy="1415143"/>
          </a:xfrm>
        </p:spPr>
        <p:txBody>
          <a:bodyPr>
            <a:noAutofit/>
          </a:bodyPr>
          <a:lstStyle/>
          <a:p>
            <a:r>
              <a:rPr lang="en-US" sz="4800" dirty="0"/>
              <a:t>Trends in healthcare</a:t>
            </a:r>
          </a:p>
        </p:txBody>
      </p:sp>
      <p:sp>
        <p:nvSpPr>
          <p:cNvPr id="3" name="Content Placeholder 2"/>
          <p:cNvSpPr>
            <a:spLocks noGrp="1"/>
          </p:cNvSpPr>
          <p:nvPr>
            <p:ph idx="1"/>
          </p:nvPr>
        </p:nvSpPr>
        <p:spPr>
          <a:xfrm>
            <a:off x="1141413" y="1950099"/>
            <a:ext cx="9905998" cy="3841102"/>
          </a:xfrm>
        </p:spPr>
        <p:txBody>
          <a:bodyPr>
            <a:normAutofit/>
          </a:bodyPr>
          <a:lstStyle/>
          <a:p>
            <a:r>
              <a:rPr lang="en-US" sz="3200" dirty="0"/>
              <a:t>Inpatient versus outpatient</a:t>
            </a:r>
          </a:p>
          <a:p>
            <a:pPr lvl="1"/>
            <a:r>
              <a:rPr lang="en-US" sz="3200" dirty="0"/>
              <a:t>Most providers that work in a city (&gt;50,000) </a:t>
            </a:r>
            <a:r>
              <a:rPr lang="en-US" sz="3200" dirty="0" smtClean="0"/>
              <a:t>do </a:t>
            </a:r>
            <a:r>
              <a:rPr lang="en-US" sz="3200" dirty="0"/>
              <a:t>one or the other</a:t>
            </a:r>
          </a:p>
          <a:p>
            <a:pPr lvl="1"/>
            <a:r>
              <a:rPr lang="en-US" sz="3200" dirty="0"/>
              <a:t>Hospitalists</a:t>
            </a:r>
          </a:p>
          <a:p>
            <a:pPr lvl="1"/>
            <a:r>
              <a:rPr lang="en-US" sz="3200" dirty="0"/>
              <a:t>Clinic physicians</a:t>
            </a:r>
          </a:p>
          <a:p>
            <a:pPr lvl="1"/>
            <a:r>
              <a:rPr lang="en-US" sz="3200" dirty="0"/>
              <a:t>Exception: rural areas</a:t>
            </a:r>
          </a:p>
        </p:txBody>
      </p:sp>
    </p:spTree>
    <p:extLst>
      <p:ext uri="{BB962C8B-B14F-4D97-AF65-F5344CB8AC3E}">
        <p14:creationId xmlns:p14="http://schemas.microsoft.com/office/powerpoint/2010/main" val="2098853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403" y="152401"/>
            <a:ext cx="9905998" cy="967740"/>
          </a:xfrm>
        </p:spPr>
        <p:txBody>
          <a:bodyPr/>
          <a:lstStyle/>
          <a:p>
            <a:r>
              <a:rPr lang="en-US" dirty="0"/>
              <a:t>Trends in healthcare – alternative medicine</a:t>
            </a:r>
          </a:p>
        </p:txBody>
      </p:sp>
      <p:sp>
        <p:nvSpPr>
          <p:cNvPr id="3" name="Content Placeholder 2"/>
          <p:cNvSpPr>
            <a:spLocks noGrp="1"/>
          </p:cNvSpPr>
          <p:nvPr>
            <p:ph idx="1"/>
          </p:nvPr>
        </p:nvSpPr>
        <p:spPr>
          <a:xfrm>
            <a:off x="1141413" y="1120142"/>
            <a:ext cx="9905998" cy="4879442"/>
          </a:xfrm>
        </p:spPr>
        <p:txBody>
          <a:bodyPr>
            <a:normAutofit/>
          </a:bodyPr>
          <a:lstStyle/>
          <a:p>
            <a:r>
              <a:rPr lang="en-US" sz="2800" dirty="0"/>
              <a:t>Herbs</a:t>
            </a:r>
          </a:p>
          <a:p>
            <a:r>
              <a:rPr lang="en-US" sz="2800" dirty="0"/>
              <a:t>Over-the-counter medications</a:t>
            </a:r>
          </a:p>
          <a:p>
            <a:r>
              <a:rPr lang="en-US" sz="2800" dirty="0"/>
              <a:t>Medications from other countries</a:t>
            </a:r>
          </a:p>
          <a:p>
            <a:r>
              <a:rPr lang="en-US" sz="2800" dirty="0"/>
              <a:t>Massage therapists</a:t>
            </a:r>
          </a:p>
          <a:p>
            <a:r>
              <a:rPr lang="en-US" sz="2800" dirty="0"/>
              <a:t>Chiropractors</a:t>
            </a:r>
          </a:p>
          <a:p>
            <a:r>
              <a:rPr lang="en-US" sz="2800" dirty="0"/>
              <a:t>Google.com</a:t>
            </a:r>
          </a:p>
          <a:p>
            <a:endParaRPr lang="en-US" sz="2800" dirty="0"/>
          </a:p>
          <a:p>
            <a:r>
              <a:rPr lang="en-US" sz="2800" u="sng" dirty="0"/>
              <a:t>What is your role as a physician??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441" y="2710093"/>
            <a:ext cx="4467225" cy="2680335"/>
          </a:xfrm>
          <a:prstGeom prst="rect">
            <a:avLst/>
          </a:prstGeom>
        </p:spPr>
      </p:pic>
    </p:spTree>
    <p:extLst>
      <p:ext uri="{BB962C8B-B14F-4D97-AF65-F5344CB8AC3E}">
        <p14:creationId xmlns:p14="http://schemas.microsoft.com/office/powerpoint/2010/main" val="748715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5" y="24645"/>
            <a:ext cx="9905998" cy="862071"/>
          </a:xfrm>
        </p:spPr>
        <p:txBody>
          <a:bodyPr/>
          <a:lstStyle/>
          <a:p>
            <a:r>
              <a:rPr lang="en-US" dirty="0"/>
              <a:t>Key distinctions in medical practice</a:t>
            </a:r>
          </a:p>
        </p:txBody>
      </p:sp>
      <p:sp>
        <p:nvSpPr>
          <p:cNvPr id="3" name="Content Placeholder 2"/>
          <p:cNvSpPr>
            <a:spLocks noGrp="1"/>
          </p:cNvSpPr>
          <p:nvPr>
            <p:ph sz="half" idx="1"/>
          </p:nvPr>
        </p:nvSpPr>
        <p:spPr>
          <a:xfrm>
            <a:off x="954567" y="1587528"/>
            <a:ext cx="4876800" cy="5187820"/>
          </a:xfrm>
        </p:spPr>
        <p:txBody>
          <a:bodyPr>
            <a:normAutofit/>
          </a:bodyPr>
          <a:lstStyle/>
          <a:p>
            <a:r>
              <a:rPr lang="en-US" sz="2000" dirty="0"/>
              <a:t>Primary care vs specialty care</a:t>
            </a:r>
          </a:p>
          <a:p>
            <a:endParaRPr lang="en-US" sz="2000" dirty="0"/>
          </a:p>
          <a:p>
            <a:r>
              <a:rPr lang="en-US" sz="2000" dirty="0"/>
              <a:t>Continuity of care vs brief encounter</a:t>
            </a:r>
          </a:p>
          <a:p>
            <a:endParaRPr lang="en-US" sz="2000" dirty="0"/>
          </a:p>
          <a:p>
            <a:r>
              <a:rPr lang="en-US" sz="2000" dirty="0"/>
              <a:t>Hospital-based vs </a:t>
            </a:r>
            <a:r>
              <a:rPr lang="en-US" sz="2000" dirty="0" smtClean="0"/>
              <a:t>clinic-based</a:t>
            </a:r>
            <a:endParaRPr lang="en-US" sz="2000" dirty="0"/>
          </a:p>
          <a:p>
            <a:endParaRPr lang="en-US" sz="2000" dirty="0"/>
          </a:p>
          <a:p>
            <a:r>
              <a:rPr lang="en-US" sz="2000" dirty="0"/>
              <a:t>Rural – city – urban</a:t>
            </a:r>
          </a:p>
          <a:p>
            <a:endParaRPr lang="en-US" sz="2000" dirty="0"/>
          </a:p>
          <a:p>
            <a:r>
              <a:rPr lang="en-US" sz="2000" dirty="0"/>
              <a:t>Variety vs uniformity</a:t>
            </a:r>
          </a:p>
          <a:p>
            <a:endParaRPr lang="en-US" sz="2000" dirty="0"/>
          </a:p>
          <a:p>
            <a:r>
              <a:rPr lang="en-US" sz="2000" dirty="0"/>
              <a:t>In-house call vs out-of-house call</a:t>
            </a:r>
          </a:p>
          <a:p>
            <a:endParaRPr lang="en-US" dirty="0"/>
          </a:p>
          <a:p>
            <a:endParaRPr lang="en-US" dirty="0"/>
          </a:p>
        </p:txBody>
      </p:sp>
      <p:sp>
        <p:nvSpPr>
          <p:cNvPr id="4" name="Content Placeholder 3"/>
          <p:cNvSpPr>
            <a:spLocks noGrp="1"/>
          </p:cNvSpPr>
          <p:nvPr>
            <p:ph sz="half" idx="2"/>
          </p:nvPr>
        </p:nvSpPr>
        <p:spPr>
          <a:xfrm>
            <a:off x="6094413" y="1293847"/>
            <a:ext cx="5819225" cy="5187820"/>
          </a:xfrm>
        </p:spPr>
        <p:txBody>
          <a:bodyPr>
            <a:normAutofit/>
          </a:bodyPr>
          <a:lstStyle/>
          <a:p>
            <a:r>
              <a:rPr lang="en-US" sz="2000" dirty="0"/>
              <a:t>Sick patients vs healthy patients</a:t>
            </a:r>
          </a:p>
          <a:p>
            <a:endParaRPr lang="en-US" sz="2000" dirty="0"/>
          </a:p>
          <a:p>
            <a:r>
              <a:rPr lang="en-US" sz="2000" dirty="0"/>
              <a:t>Procedures vs diagnostics</a:t>
            </a:r>
          </a:p>
          <a:p>
            <a:endParaRPr lang="en-US" sz="2000" dirty="0"/>
          </a:p>
          <a:p>
            <a:r>
              <a:rPr lang="en-US" sz="2000" dirty="0"/>
              <a:t>Scheduled hours vs more flexible hours</a:t>
            </a:r>
          </a:p>
          <a:p>
            <a:endParaRPr lang="en-US" sz="2000" dirty="0"/>
          </a:p>
          <a:p>
            <a:r>
              <a:rPr lang="en-US" sz="2000" dirty="0"/>
              <a:t>Patient-centered vs colleague-centered</a:t>
            </a:r>
          </a:p>
          <a:p>
            <a:endParaRPr lang="en-US" sz="2000" dirty="0"/>
          </a:p>
          <a:p>
            <a:r>
              <a:rPr lang="en-US" sz="2000" dirty="0" smtClean="0"/>
              <a:t>Academic-based </a:t>
            </a:r>
            <a:r>
              <a:rPr lang="en-US" sz="2000" dirty="0"/>
              <a:t>vs </a:t>
            </a:r>
            <a:r>
              <a:rPr lang="en-US" sz="2000" dirty="0" smtClean="0"/>
              <a:t>community-based</a:t>
            </a:r>
            <a:endParaRPr lang="en-US" sz="2000" dirty="0"/>
          </a:p>
          <a:p>
            <a:endParaRPr lang="en-US" sz="2000" dirty="0"/>
          </a:p>
          <a:p>
            <a:r>
              <a:rPr lang="en-US" sz="2000" dirty="0"/>
              <a:t>All ages/both genders vs specific ages/one gender </a:t>
            </a:r>
          </a:p>
        </p:txBody>
      </p:sp>
    </p:spTree>
    <p:extLst>
      <p:ext uri="{BB962C8B-B14F-4D97-AF65-F5344CB8AC3E}">
        <p14:creationId xmlns:p14="http://schemas.microsoft.com/office/powerpoint/2010/main" val="992011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082" y="2018522"/>
            <a:ext cx="9905998" cy="1905000"/>
          </a:xfrm>
        </p:spPr>
        <p:txBody>
          <a:bodyPr/>
          <a:lstStyle/>
          <a:p>
            <a:pPr algn="ctr"/>
            <a:r>
              <a:rPr lang="en-US" dirty="0"/>
              <a:t>AN important (and fun, satisfying) decision that often occurs in Pillar 2?</a:t>
            </a:r>
          </a:p>
        </p:txBody>
      </p:sp>
    </p:spTree>
    <p:extLst>
      <p:ext uri="{BB962C8B-B14F-4D97-AF65-F5344CB8AC3E}">
        <p14:creationId xmlns:p14="http://schemas.microsoft.com/office/powerpoint/2010/main" val="201535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81939"/>
            <a:ext cx="9905998" cy="784860"/>
          </a:xfrm>
        </p:spPr>
        <p:txBody>
          <a:bodyPr/>
          <a:lstStyle/>
          <a:p>
            <a:r>
              <a:rPr lang="en-US" dirty="0"/>
              <a:t>Approach to the clinical years</a:t>
            </a:r>
          </a:p>
        </p:txBody>
      </p:sp>
      <p:sp>
        <p:nvSpPr>
          <p:cNvPr id="3" name="Content Placeholder 2"/>
          <p:cNvSpPr>
            <a:spLocks noGrp="1"/>
          </p:cNvSpPr>
          <p:nvPr>
            <p:ph idx="1"/>
          </p:nvPr>
        </p:nvSpPr>
        <p:spPr>
          <a:xfrm>
            <a:off x="1141413" y="1257300"/>
            <a:ext cx="9905998" cy="4533901"/>
          </a:xfrm>
        </p:spPr>
        <p:txBody>
          <a:bodyPr>
            <a:normAutofit/>
          </a:bodyPr>
          <a:lstStyle/>
          <a:p>
            <a:r>
              <a:rPr lang="en-US" sz="2400" dirty="0"/>
              <a:t>Try to develop an interest in all areas (try, I say…)</a:t>
            </a:r>
          </a:p>
          <a:p>
            <a:endParaRPr lang="en-US" sz="2400" dirty="0"/>
          </a:p>
          <a:p>
            <a:r>
              <a:rPr lang="en-US" sz="2400" dirty="0"/>
              <a:t>Categorize what ‘draws you towards’ a specialty vs what ‘drives you away’</a:t>
            </a:r>
          </a:p>
          <a:p>
            <a:endParaRPr lang="en-US" sz="2400" dirty="0"/>
          </a:p>
          <a:p>
            <a:r>
              <a:rPr lang="en-US" sz="2400" dirty="0"/>
              <a:t>Be aggressive in seeking clinical experience opportunities, when possible </a:t>
            </a:r>
            <a:r>
              <a:rPr lang="en-US" sz="2400" dirty="0">
                <a:sym typeface="Wingdings"/>
              </a:rPr>
              <a:t></a:t>
            </a:r>
            <a:endParaRPr lang="en-US" sz="2400" dirty="0"/>
          </a:p>
        </p:txBody>
      </p:sp>
    </p:spTree>
    <p:extLst>
      <p:ext uri="{BB962C8B-B14F-4D97-AF65-F5344CB8AC3E}">
        <p14:creationId xmlns:p14="http://schemas.microsoft.com/office/powerpoint/2010/main" val="2708641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03243"/>
            <a:ext cx="9905998" cy="1527111"/>
          </a:xfrm>
        </p:spPr>
        <p:txBody>
          <a:bodyPr>
            <a:normAutofit/>
          </a:bodyPr>
          <a:lstStyle/>
          <a:p>
            <a:r>
              <a:rPr lang="en-US" sz="4000" dirty="0"/>
              <a:t>Pillar 3 registration in October</a:t>
            </a:r>
          </a:p>
        </p:txBody>
      </p:sp>
      <p:sp>
        <p:nvSpPr>
          <p:cNvPr id="3" name="Content Placeholder 2"/>
          <p:cNvSpPr>
            <a:spLocks noGrp="1"/>
          </p:cNvSpPr>
          <p:nvPr>
            <p:ph idx="1"/>
          </p:nvPr>
        </p:nvSpPr>
        <p:spPr>
          <a:xfrm>
            <a:off x="1141413" y="2136711"/>
            <a:ext cx="9905998" cy="3654490"/>
          </a:xfrm>
        </p:spPr>
        <p:txBody>
          <a:bodyPr>
            <a:normAutofit/>
          </a:bodyPr>
          <a:lstStyle/>
          <a:p>
            <a:r>
              <a:rPr lang="en-US" sz="3200" dirty="0"/>
              <a:t>May start to ‘specialize’ in the area that most interests you</a:t>
            </a:r>
          </a:p>
          <a:p>
            <a:endParaRPr lang="en-US" sz="3200" dirty="0"/>
          </a:p>
          <a:p>
            <a:endParaRPr lang="en-US" sz="3200" dirty="0"/>
          </a:p>
          <a:p>
            <a:r>
              <a:rPr lang="en-US" sz="3200" dirty="0"/>
              <a:t>In preparation for residency application and the match </a:t>
            </a:r>
          </a:p>
        </p:txBody>
      </p:sp>
    </p:spTree>
    <p:extLst>
      <p:ext uri="{BB962C8B-B14F-4D97-AF65-F5344CB8AC3E}">
        <p14:creationId xmlns:p14="http://schemas.microsoft.com/office/powerpoint/2010/main" val="2352004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55225"/>
            <a:ext cx="9905998" cy="716280"/>
          </a:xfrm>
        </p:spPr>
        <p:txBody>
          <a:bodyPr>
            <a:normAutofit/>
          </a:bodyPr>
          <a:lstStyle/>
          <a:p>
            <a:r>
              <a:rPr lang="en-US" sz="4000" dirty="0"/>
              <a:t>Food for thought…</a:t>
            </a:r>
          </a:p>
        </p:txBody>
      </p:sp>
      <p:sp>
        <p:nvSpPr>
          <p:cNvPr id="3" name="Content Placeholder 2"/>
          <p:cNvSpPr>
            <a:spLocks noGrp="1"/>
          </p:cNvSpPr>
          <p:nvPr>
            <p:ph idx="1"/>
          </p:nvPr>
        </p:nvSpPr>
        <p:spPr>
          <a:xfrm>
            <a:off x="1141413" y="1337310"/>
            <a:ext cx="9905998" cy="5165465"/>
          </a:xfrm>
        </p:spPr>
        <p:txBody>
          <a:bodyPr>
            <a:noAutofit/>
          </a:bodyPr>
          <a:lstStyle/>
          <a:p>
            <a:r>
              <a:rPr lang="en-US" sz="2400" dirty="0"/>
              <a:t>What am I excited about? </a:t>
            </a:r>
          </a:p>
          <a:p>
            <a:endParaRPr lang="en-US" sz="2400" dirty="0"/>
          </a:p>
          <a:p>
            <a:r>
              <a:rPr lang="en-US" sz="2400" dirty="0"/>
              <a:t>Do I like staying up all night/part of a night, if it means I </a:t>
            </a:r>
            <a:r>
              <a:rPr lang="en-US" sz="2400" dirty="0" smtClean="0"/>
              <a:t>am </a:t>
            </a:r>
            <a:r>
              <a:rPr lang="en-US" sz="2400" dirty="0"/>
              <a:t>on a certain service (</a:t>
            </a:r>
            <a:r>
              <a:rPr lang="en-US" sz="2400" dirty="0" err="1"/>
              <a:t>ob</a:t>
            </a:r>
            <a:r>
              <a:rPr lang="en-US" sz="2400" dirty="0"/>
              <a:t>, surgery)?</a:t>
            </a:r>
          </a:p>
          <a:p>
            <a:endParaRPr lang="en-US" sz="2400" dirty="0"/>
          </a:p>
          <a:p>
            <a:r>
              <a:rPr lang="en-US" sz="2400" dirty="0"/>
              <a:t>When I am called emergently to a particular service, am I thrilled or </a:t>
            </a:r>
            <a:r>
              <a:rPr lang="en-US" sz="2400" dirty="0" smtClean="0"/>
              <a:t>do </a:t>
            </a:r>
            <a:r>
              <a:rPr lang="en-US" sz="2400" dirty="0"/>
              <a:t>I curse?</a:t>
            </a:r>
          </a:p>
          <a:p>
            <a:endParaRPr lang="en-US" sz="2400" dirty="0"/>
          </a:p>
          <a:p>
            <a:endParaRPr lang="en-US" sz="2400" dirty="0"/>
          </a:p>
          <a:p>
            <a:r>
              <a:rPr lang="en-US" sz="2400" dirty="0"/>
              <a:t>Do I like the lifestyle this specialty provides?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044" y="4459883"/>
            <a:ext cx="922401" cy="641223"/>
          </a:xfrm>
          <a:prstGeom prst="rect">
            <a:avLst/>
          </a:prstGeom>
        </p:spPr>
      </p:pic>
    </p:spTree>
    <p:extLst>
      <p:ext uri="{BB962C8B-B14F-4D97-AF65-F5344CB8AC3E}">
        <p14:creationId xmlns:p14="http://schemas.microsoft.com/office/powerpoint/2010/main" val="4177263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43" y="198121"/>
            <a:ext cx="11109959" cy="1135224"/>
          </a:xfrm>
        </p:spPr>
        <p:txBody>
          <a:bodyPr>
            <a:noAutofit/>
          </a:bodyPr>
          <a:lstStyle/>
          <a:p>
            <a:r>
              <a:rPr lang="en-US" sz="4000" dirty="0"/>
              <a:t>No specialty chosen at end of pillar 2?</a:t>
            </a:r>
          </a:p>
        </p:txBody>
      </p:sp>
      <p:sp>
        <p:nvSpPr>
          <p:cNvPr id="3" name="Content Placeholder 2"/>
          <p:cNvSpPr>
            <a:spLocks noGrp="1"/>
          </p:cNvSpPr>
          <p:nvPr>
            <p:ph idx="1"/>
          </p:nvPr>
        </p:nvSpPr>
        <p:spPr>
          <a:xfrm>
            <a:off x="782515" y="1511559"/>
            <a:ext cx="10726616" cy="4879910"/>
          </a:xfrm>
        </p:spPr>
        <p:txBody>
          <a:bodyPr>
            <a:noAutofit/>
          </a:bodyPr>
          <a:lstStyle/>
          <a:p>
            <a:r>
              <a:rPr lang="en-US" sz="2400" dirty="0"/>
              <a:t>Do not fret!</a:t>
            </a:r>
          </a:p>
          <a:p>
            <a:endParaRPr lang="en-US" sz="2400" dirty="0"/>
          </a:p>
          <a:p>
            <a:r>
              <a:rPr lang="en-US" sz="2400" dirty="0"/>
              <a:t>More time for personal insight in pillar 3 (no </a:t>
            </a:r>
            <a:r>
              <a:rPr lang="en-US" sz="2400" dirty="0" err="1"/>
              <a:t>hqip</a:t>
            </a:r>
            <a:r>
              <a:rPr lang="en-US" sz="2400" dirty="0"/>
              <a:t>, no ethics, etc.)</a:t>
            </a:r>
          </a:p>
          <a:p>
            <a:endParaRPr lang="en-US" sz="2400" dirty="0"/>
          </a:p>
          <a:p>
            <a:r>
              <a:rPr lang="en-US" sz="2400" dirty="0"/>
              <a:t>Take 2-4 week rotations where you can experience the specialty as a Pillar 3 student</a:t>
            </a:r>
          </a:p>
          <a:p>
            <a:pPr lvl="1"/>
            <a:r>
              <a:rPr lang="en-US" sz="2400" dirty="0"/>
              <a:t>Do you miss other areas of medicine?</a:t>
            </a:r>
          </a:p>
          <a:p>
            <a:pPr lvl="1"/>
            <a:r>
              <a:rPr lang="en-US" sz="2400" dirty="0"/>
              <a:t>Can you envision spending your life in this one specialty?</a:t>
            </a:r>
          </a:p>
          <a:p>
            <a:pPr lvl="1"/>
            <a:r>
              <a:rPr lang="en-US" sz="2400" dirty="0"/>
              <a:t>You have time to decide! </a:t>
            </a:r>
          </a:p>
          <a:p>
            <a:pPr lvl="1"/>
            <a:r>
              <a:rPr lang="en-US" sz="2400" dirty="0"/>
              <a:t>This is the beauty of a 16-month long pillar 3!</a:t>
            </a:r>
          </a:p>
        </p:txBody>
      </p:sp>
    </p:spTree>
    <p:extLst>
      <p:ext uri="{BB962C8B-B14F-4D97-AF65-F5344CB8AC3E}">
        <p14:creationId xmlns:p14="http://schemas.microsoft.com/office/powerpoint/2010/main" val="3031186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282" y="319454"/>
            <a:ext cx="9905998" cy="726831"/>
          </a:xfrm>
        </p:spPr>
        <p:txBody>
          <a:bodyPr/>
          <a:lstStyle/>
          <a:p>
            <a:r>
              <a:rPr lang="en-US" dirty="0"/>
              <a:t>Helpful websites in career planning</a:t>
            </a:r>
          </a:p>
        </p:txBody>
      </p:sp>
      <p:sp>
        <p:nvSpPr>
          <p:cNvPr id="3" name="Content Placeholder 2"/>
          <p:cNvSpPr>
            <a:spLocks noGrp="1"/>
          </p:cNvSpPr>
          <p:nvPr>
            <p:ph idx="1"/>
          </p:nvPr>
        </p:nvSpPr>
        <p:spPr>
          <a:xfrm>
            <a:off x="1141413" y="1433146"/>
            <a:ext cx="9905998" cy="4985239"/>
          </a:xfrm>
        </p:spPr>
        <p:txBody>
          <a:bodyPr>
            <a:normAutofit/>
          </a:bodyPr>
          <a:lstStyle/>
          <a:p>
            <a:r>
              <a:rPr lang="en-US" dirty="0">
                <a:latin typeface="Calibri" panose="020F0502020204030204" pitchFamily="34" charset="0"/>
              </a:rPr>
              <a:t>Careers in Medicine: </a:t>
            </a:r>
            <a:r>
              <a:rPr lang="en-US" u="sng" dirty="0">
                <a:latin typeface="Calibri" panose="020F0502020204030204" pitchFamily="34" charset="0"/>
                <a:hlinkClick r:id="rId2"/>
              </a:rPr>
              <a:t>www.aamc.org/cim/profile</a:t>
            </a:r>
            <a:endParaRPr lang="en-US" u="sng" dirty="0">
              <a:latin typeface="Calibri" panose="020F0502020204030204" pitchFamily="34" charset="0"/>
            </a:endParaRPr>
          </a:p>
          <a:p>
            <a:pPr lvl="1"/>
            <a:r>
              <a:rPr lang="en-US" sz="2000" dirty="0">
                <a:latin typeface="Calibri" panose="020F0502020204030204" pitchFamily="34" charset="0"/>
              </a:rPr>
              <a:t>Self-assessments</a:t>
            </a:r>
          </a:p>
          <a:p>
            <a:pPr lvl="1"/>
            <a:r>
              <a:rPr lang="en-US" sz="2000" dirty="0">
                <a:latin typeface="Calibri" panose="020F0502020204030204" pitchFamily="34" charset="0"/>
              </a:rPr>
              <a:t>Specialty-specific information</a:t>
            </a:r>
          </a:p>
          <a:p>
            <a:pPr lvl="1"/>
            <a:r>
              <a:rPr lang="en-US" sz="2000" dirty="0">
                <a:latin typeface="Calibri" panose="020F0502020204030204" pitchFamily="34" charset="0"/>
              </a:rPr>
              <a:t>Information on interviewing, CVs, personal statements</a:t>
            </a:r>
          </a:p>
          <a:p>
            <a:pPr lvl="1"/>
            <a:endParaRPr lang="en-US" sz="2000"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hlinkClick r:id="rId3"/>
              </a:rPr>
              <a:t>www.ama-assn.org/life-career/search-ama-residency-fellowship-database</a:t>
            </a:r>
            <a:endParaRPr lang="en-US" dirty="0">
              <a:latin typeface="Calibri" panose="020F0502020204030204" pitchFamily="34" charset="0"/>
            </a:endParaRPr>
          </a:p>
          <a:p>
            <a:pPr lvl="1">
              <a:defRPr/>
            </a:pPr>
            <a:r>
              <a:rPr lang="en-US" sz="2000" dirty="0">
                <a:latin typeface="Calibri" panose="020F0502020204030204" pitchFamily="34" charset="0"/>
              </a:rPr>
              <a:t>contact information and general program information</a:t>
            </a:r>
          </a:p>
          <a:p>
            <a:pPr lvl="1">
              <a:defRPr/>
            </a:pPr>
            <a:r>
              <a:rPr lang="en-US" sz="2000" dirty="0">
                <a:latin typeface="Calibri" panose="020F0502020204030204" pitchFamily="34" charset="0"/>
              </a:rPr>
              <a:t>number and timing of interviews</a:t>
            </a:r>
          </a:p>
          <a:p>
            <a:pPr lvl="1">
              <a:defRPr/>
            </a:pPr>
            <a:r>
              <a:rPr lang="en-US" sz="2000" dirty="0">
                <a:latin typeface="Calibri" panose="020F0502020204030204" pitchFamily="34" charset="0"/>
              </a:rPr>
              <a:t>length of programs, work schedules, program policies</a:t>
            </a:r>
          </a:p>
          <a:p>
            <a:pPr lvl="1">
              <a:defRPr/>
            </a:pPr>
            <a:r>
              <a:rPr lang="en-US" sz="2000" dirty="0">
                <a:latin typeface="Calibri" panose="020F0502020204030204" pitchFamily="34" charset="0"/>
              </a:rPr>
              <a:t>can be sorted by specialty, region, or state</a:t>
            </a:r>
          </a:p>
          <a:p>
            <a:pPr lvl="1"/>
            <a:endParaRPr lang="en-US" dirty="0">
              <a:latin typeface="Calibri" panose="020F0502020204030204" pitchFamily="34" charset="0"/>
            </a:endParaRPr>
          </a:p>
          <a:p>
            <a:endParaRPr lang="en-US" dirty="0"/>
          </a:p>
        </p:txBody>
      </p:sp>
    </p:spTree>
    <p:extLst>
      <p:ext uri="{BB962C8B-B14F-4D97-AF65-F5344CB8AC3E}">
        <p14:creationId xmlns:p14="http://schemas.microsoft.com/office/powerpoint/2010/main" val="4116399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D5BF-B427-4DAC-B002-113C8C863618}"/>
              </a:ext>
            </a:extLst>
          </p:cNvPr>
          <p:cNvSpPr>
            <a:spLocks noGrp="1"/>
          </p:cNvSpPr>
          <p:nvPr>
            <p:ph type="title"/>
          </p:nvPr>
        </p:nvSpPr>
        <p:spPr>
          <a:xfrm>
            <a:off x="1751012" y="4363271"/>
            <a:ext cx="8676222" cy="106680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2021 Residency Match</a:t>
            </a:r>
          </a:p>
        </p:txBody>
      </p:sp>
      <p:pic>
        <p:nvPicPr>
          <p:cNvPr id="6146" name="Picture 2" descr="Virtual Interviewing: Strategies and Tips for Employees and Employers">
            <a:extLst>
              <a:ext uri="{FF2B5EF4-FFF2-40B4-BE49-F238E27FC236}">
                <a16:creationId xmlns:a16="http://schemas.microsoft.com/office/drawing/2014/main" id="{049F1035-B666-4443-9C30-1B78AD5032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72" r="-2" b="12797"/>
          <a:stretch/>
        </p:blipFill>
        <p:spPr bwMode="auto">
          <a:xfrm>
            <a:off x="20" y="10"/>
            <a:ext cx="7574515" cy="42738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nd COVID-19 case numbers, other updates here – SiouxFalls.Business">
            <a:extLst>
              <a:ext uri="{FF2B5EF4-FFF2-40B4-BE49-F238E27FC236}">
                <a16:creationId xmlns:a16="http://schemas.microsoft.com/office/drawing/2014/main" id="{E453ED08-BD0C-49E4-8A3B-4C37F81BC4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69" r="17959" b="1"/>
          <a:stretch/>
        </p:blipFill>
        <p:spPr bwMode="auto">
          <a:xfrm>
            <a:off x="7574535" y="10"/>
            <a:ext cx="4617465" cy="427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32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4179" y="714375"/>
            <a:ext cx="3332955" cy="5076826"/>
          </a:xfrm>
        </p:spPr>
        <p:txBody>
          <a:bodyPr anchor="ctr">
            <a:normAutofit/>
          </a:bodyPr>
          <a:lstStyle/>
          <a:p>
            <a:pPr algn="ctr"/>
            <a:r>
              <a:rPr lang="en-US" sz="4000" dirty="0"/>
              <a:t>2021 match data –</a:t>
            </a:r>
            <a:br>
              <a:rPr lang="en-US" sz="4000" dirty="0"/>
            </a:br>
            <a:r>
              <a:rPr lang="en-US" sz="4000" dirty="0"/>
              <a:t> </a:t>
            </a:r>
            <a:r>
              <a:rPr lang="en-US" sz="2800" u="sng" dirty="0"/>
              <a:t>nrmp.org</a:t>
            </a:r>
            <a:r>
              <a:rPr lang="en-US" sz="4000" dirty="0"/>
              <a:t/>
            </a:r>
            <a:br>
              <a:rPr lang="en-US" sz="4000" dirty="0"/>
            </a:br>
            <a:endParaRPr lang="en-US" sz="4000" dirty="0"/>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p:cNvSpPr>
            <a:spLocks noGrp="1"/>
          </p:cNvSpPr>
          <p:nvPr>
            <p:ph idx="1"/>
          </p:nvPr>
        </p:nvSpPr>
        <p:spPr>
          <a:xfrm>
            <a:off x="4973046" y="714375"/>
            <a:ext cx="6253751" cy="5076825"/>
          </a:xfrm>
        </p:spPr>
        <p:txBody>
          <a:bodyPr>
            <a:normAutofit/>
          </a:bodyPr>
          <a:lstStyle/>
          <a:p>
            <a:pPr>
              <a:defRPr/>
            </a:pPr>
            <a:r>
              <a:rPr lang="en-US" altLang="en-US" u="sng">
                <a:solidFill>
                  <a:schemeClr val="tx1"/>
                </a:solidFill>
                <a:latin typeface="Calibri" panose="020F0502020204030204" pitchFamily="34" charset="0"/>
              </a:rPr>
              <a:t>19, 866</a:t>
            </a:r>
            <a:r>
              <a:rPr lang="en-US" altLang="en-US">
                <a:solidFill>
                  <a:schemeClr val="tx1"/>
                </a:solidFill>
                <a:latin typeface="Calibri" panose="020F0502020204030204" pitchFamily="34" charset="0"/>
              </a:rPr>
              <a:t> US MD Seniors (+ 540)</a:t>
            </a:r>
          </a:p>
          <a:p>
            <a:pPr>
              <a:defRPr/>
            </a:pPr>
            <a:endParaRPr lang="en-US" altLang="en-US">
              <a:solidFill>
                <a:schemeClr val="tx1"/>
              </a:solidFill>
              <a:latin typeface="Calibri" panose="020F0502020204030204" pitchFamily="34" charset="0"/>
            </a:endParaRPr>
          </a:p>
          <a:p>
            <a:pPr>
              <a:defRPr/>
            </a:pPr>
            <a:r>
              <a:rPr lang="en-US" altLang="en-US" u="sng">
                <a:solidFill>
                  <a:schemeClr val="tx1"/>
                </a:solidFill>
                <a:latin typeface="Calibri" panose="020F0502020204030204" pitchFamily="34" charset="0"/>
              </a:rPr>
              <a:t>5, 165</a:t>
            </a:r>
            <a:r>
              <a:rPr lang="en-US" altLang="en-US">
                <a:solidFill>
                  <a:schemeClr val="tx1"/>
                </a:solidFill>
                <a:latin typeface="Calibri" panose="020F0502020204030204" pitchFamily="34" charset="0"/>
              </a:rPr>
              <a:t> US-Internationals (- 2)</a:t>
            </a:r>
          </a:p>
          <a:p>
            <a:pPr>
              <a:defRPr/>
            </a:pPr>
            <a:endParaRPr lang="en-US" altLang="en-US">
              <a:solidFill>
                <a:schemeClr val="tx1"/>
              </a:solidFill>
              <a:latin typeface="Calibri" panose="020F0502020204030204" pitchFamily="34" charset="0"/>
            </a:endParaRPr>
          </a:p>
          <a:p>
            <a:pPr>
              <a:defRPr/>
            </a:pPr>
            <a:r>
              <a:rPr lang="en-US" altLang="en-US" u="sng">
                <a:solidFill>
                  <a:schemeClr val="tx1"/>
                </a:solidFill>
                <a:latin typeface="Calibri" panose="020F0502020204030204" pitchFamily="34" charset="0"/>
              </a:rPr>
              <a:t>6, 940</a:t>
            </a:r>
            <a:r>
              <a:rPr lang="en-US" altLang="en-US">
                <a:solidFill>
                  <a:schemeClr val="tx1"/>
                </a:solidFill>
                <a:latin typeface="Calibri" panose="020F0502020204030204" pitchFamily="34" charset="0"/>
              </a:rPr>
              <a:t> Osteopathic (+939 in 2 years)</a:t>
            </a:r>
          </a:p>
          <a:p>
            <a:pPr>
              <a:defRPr/>
            </a:pPr>
            <a:endParaRPr lang="en-US" altLang="en-US">
              <a:solidFill>
                <a:schemeClr val="tx1"/>
              </a:solidFill>
              <a:latin typeface="Calibri" panose="020F0502020204030204" pitchFamily="34" charset="0"/>
            </a:endParaRPr>
          </a:p>
          <a:p>
            <a:pPr>
              <a:defRPr/>
            </a:pPr>
            <a:r>
              <a:rPr lang="en-US" altLang="en-US" u="sng">
                <a:solidFill>
                  <a:schemeClr val="tx1"/>
                </a:solidFill>
                <a:latin typeface="Calibri" panose="020F0502020204030204" pitchFamily="34" charset="0"/>
              </a:rPr>
              <a:t>7, 943</a:t>
            </a:r>
            <a:r>
              <a:rPr lang="en-US" altLang="en-US">
                <a:solidFill>
                  <a:schemeClr val="tx1"/>
                </a:solidFill>
                <a:latin typeface="Calibri" panose="020F0502020204030204" pitchFamily="34" charset="0"/>
              </a:rPr>
              <a:t> Non-US Internationals (+1036)</a:t>
            </a:r>
          </a:p>
          <a:p>
            <a:pPr>
              <a:defRPr/>
            </a:pPr>
            <a:endParaRPr lang="en-US" altLang="en-US">
              <a:solidFill>
                <a:schemeClr val="tx1"/>
              </a:solidFill>
              <a:latin typeface="Calibri" panose="020F0502020204030204" pitchFamily="34" charset="0"/>
            </a:endParaRPr>
          </a:p>
          <a:p>
            <a:pPr>
              <a:defRPr/>
            </a:pPr>
            <a:r>
              <a:rPr lang="en-US" altLang="en-US" u="sng">
                <a:solidFill>
                  <a:schemeClr val="tx1"/>
                </a:solidFill>
                <a:latin typeface="Calibri" panose="020F0502020204030204" pitchFamily="34" charset="0"/>
              </a:rPr>
              <a:t>42,508 </a:t>
            </a:r>
            <a:r>
              <a:rPr lang="en-US" altLang="en-US">
                <a:solidFill>
                  <a:schemeClr val="tx1"/>
                </a:solidFill>
                <a:latin typeface="Calibri" panose="020F0502020204030204" pitchFamily="34" charset="0"/>
              </a:rPr>
              <a:t>(48, 700) total applicants for 38,106 slots </a:t>
            </a:r>
          </a:p>
          <a:p>
            <a:pPr lvl="1">
              <a:defRPr/>
            </a:pPr>
            <a:r>
              <a:rPr lang="en-US" altLang="en-US">
                <a:solidFill>
                  <a:schemeClr val="tx1"/>
                </a:solidFill>
                <a:latin typeface="Calibri" panose="020F0502020204030204" pitchFamily="34" charset="0"/>
              </a:rPr>
              <a:t>(applicants up 2,424 from 2020) </a:t>
            </a:r>
          </a:p>
          <a:p>
            <a:pPr lvl="1">
              <a:defRPr/>
            </a:pPr>
            <a:r>
              <a:rPr lang="en-US" altLang="en-US">
                <a:solidFill>
                  <a:schemeClr val="tx1"/>
                </a:solidFill>
                <a:latin typeface="Calibri" panose="020F0502020204030204" pitchFamily="34" charset="0"/>
              </a:rPr>
              <a:t>(residency positions up 928 from 2020)</a:t>
            </a:r>
          </a:p>
          <a:p>
            <a:pPr marL="0" indent="0">
              <a:buNone/>
            </a:pPr>
            <a:endParaRPr lang="en-US">
              <a:solidFill>
                <a:schemeClr val="tx1"/>
              </a:solidFill>
            </a:endParaRPr>
          </a:p>
        </p:txBody>
      </p:sp>
    </p:spTree>
    <p:extLst>
      <p:ext uri="{BB962C8B-B14F-4D97-AF65-F5344CB8AC3E}">
        <p14:creationId xmlns:p14="http://schemas.microsoft.com/office/powerpoint/2010/main" val="4278609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4179" y="714375"/>
            <a:ext cx="3332955" cy="5076826"/>
          </a:xfrm>
        </p:spPr>
        <p:txBody>
          <a:bodyPr anchor="ctr">
            <a:normAutofit/>
          </a:bodyPr>
          <a:lstStyle/>
          <a:p>
            <a:r>
              <a:rPr lang="en-US" sz="4000" dirty="0"/>
              <a:t>2021 match data:</a:t>
            </a:r>
            <a:br>
              <a:rPr lang="en-US" sz="4000" dirty="0"/>
            </a:br>
            <a:r>
              <a:rPr lang="en-US" sz="4000" dirty="0"/>
              <a:t>overall match rates</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p:cNvSpPr>
            <a:spLocks noGrp="1"/>
          </p:cNvSpPr>
          <p:nvPr>
            <p:ph idx="1"/>
          </p:nvPr>
        </p:nvSpPr>
        <p:spPr>
          <a:xfrm>
            <a:off x="4973046" y="714375"/>
            <a:ext cx="6253751" cy="5076825"/>
          </a:xfrm>
        </p:spPr>
        <p:txBody>
          <a:bodyPr>
            <a:normAutofit/>
          </a:bodyPr>
          <a:lstStyle/>
          <a:p>
            <a:r>
              <a:rPr lang="en-US" altLang="en-US">
                <a:solidFill>
                  <a:schemeClr val="tx1"/>
                </a:solidFill>
                <a:latin typeface="Calibri" panose="020F0502020204030204" pitchFamily="34" charset="0"/>
              </a:rPr>
              <a:t>US MD Seniors = 93.7% to 92.8 in 2021 (Couples Match 95.6% to 93.4%)</a:t>
            </a:r>
          </a:p>
          <a:p>
            <a:endParaRPr lang="en-US" altLang="en-US">
              <a:solidFill>
                <a:schemeClr val="tx1"/>
              </a:solidFill>
              <a:latin typeface="Calibri" panose="020F0502020204030204" pitchFamily="34" charset="0"/>
            </a:endParaRPr>
          </a:p>
          <a:p>
            <a:r>
              <a:rPr lang="en-US" altLang="en-US">
                <a:solidFill>
                  <a:schemeClr val="tx1"/>
                </a:solidFill>
                <a:latin typeface="Calibri" panose="020F0502020204030204" pitchFamily="34" charset="0"/>
              </a:rPr>
              <a:t>Osteopathic = 90.7% to 89.1 in 2021</a:t>
            </a:r>
          </a:p>
          <a:p>
            <a:endParaRPr lang="en-US" altLang="en-US">
              <a:solidFill>
                <a:schemeClr val="tx1"/>
              </a:solidFill>
              <a:latin typeface="Calibri" panose="020F0502020204030204" pitchFamily="34" charset="0"/>
            </a:endParaRPr>
          </a:p>
          <a:p>
            <a:r>
              <a:rPr lang="en-US" altLang="en-US" dirty="0">
                <a:solidFill>
                  <a:schemeClr val="tx1"/>
                </a:solidFill>
                <a:latin typeface="Calibri" panose="020F0502020204030204" pitchFamily="34" charset="0"/>
              </a:rPr>
              <a:t>US International = 61% to 54.8% in 2021</a:t>
            </a:r>
          </a:p>
          <a:p>
            <a:endParaRPr lang="en-US" altLang="en-US" dirty="0">
              <a:solidFill>
                <a:schemeClr val="tx1"/>
              </a:solidFill>
              <a:latin typeface="Calibri" panose="020F0502020204030204" pitchFamily="34" charset="0"/>
            </a:endParaRPr>
          </a:p>
          <a:p>
            <a:r>
              <a:rPr lang="en-US" altLang="en-US">
                <a:solidFill>
                  <a:schemeClr val="tx1"/>
                </a:solidFill>
                <a:latin typeface="Calibri" panose="020F0502020204030204" pitchFamily="34" charset="0"/>
              </a:rPr>
              <a:t>Non-US International = 61.1% to 54.8 in 2021</a:t>
            </a:r>
          </a:p>
          <a:p>
            <a:endParaRPr lang="en-US" altLang="en-US">
              <a:solidFill>
                <a:schemeClr val="tx1"/>
              </a:solidFill>
              <a:latin typeface="Calibri" panose="020F0502020204030204" pitchFamily="34" charset="0"/>
            </a:endParaRPr>
          </a:p>
          <a:p>
            <a:r>
              <a:rPr lang="en-US" altLang="en-US">
                <a:solidFill>
                  <a:schemeClr val="tx1"/>
                </a:solidFill>
                <a:latin typeface="Calibri" panose="020F0502020204030204" pitchFamily="34" charset="0"/>
              </a:rPr>
              <a:t>Previous Grads – US Seniors = 45.6% to 48.2 in 2021</a:t>
            </a:r>
          </a:p>
          <a:p>
            <a:endParaRPr lang="en-US">
              <a:solidFill>
                <a:schemeClr val="tx1"/>
              </a:solidFill>
            </a:endParaRPr>
          </a:p>
        </p:txBody>
      </p:sp>
    </p:spTree>
    <p:extLst>
      <p:ext uri="{BB962C8B-B14F-4D97-AF65-F5344CB8AC3E}">
        <p14:creationId xmlns:p14="http://schemas.microsoft.com/office/powerpoint/2010/main" val="2566317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4179" y="714375"/>
            <a:ext cx="3332955" cy="5076826"/>
          </a:xfrm>
        </p:spPr>
        <p:txBody>
          <a:bodyPr anchor="ctr">
            <a:normAutofit/>
          </a:bodyPr>
          <a:lstStyle/>
          <a:p>
            <a:r>
              <a:rPr lang="en-US" sz="4000"/>
              <a:t>Match 2021</a:t>
            </a:r>
          </a:p>
        </p:txBody>
      </p:sp>
      <p:sp>
        <p:nvSpPr>
          <p:cNvPr id="12" name="Rectangle 11">
            <a:extLst>
              <a:ext uri="{FF2B5EF4-FFF2-40B4-BE49-F238E27FC236}">
                <a16:creationId xmlns:a16="http://schemas.microsoft.com/office/drawing/2014/main"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15">
            <a:extLst>
              <a:ext uri="{FF2B5EF4-FFF2-40B4-BE49-F238E27FC236}">
                <a16:creationId xmlns:a16="http://schemas.microsoft.com/office/drawing/2014/main"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7" name="Content Placeholder 6"/>
          <p:cNvSpPr>
            <a:spLocks noGrp="1"/>
          </p:cNvSpPr>
          <p:nvPr>
            <p:ph idx="1"/>
          </p:nvPr>
        </p:nvSpPr>
        <p:spPr>
          <a:xfrm>
            <a:off x="4973046" y="137161"/>
            <a:ext cx="6253751" cy="5654040"/>
          </a:xfrm>
        </p:spPr>
        <p:txBody>
          <a:bodyPr>
            <a:normAutofit/>
          </a:bodyPr>
          <a:lstStyle/>
          <a:p>
            <a:pPr marL="0" indent="0">
              <a:lnSpc>
                <a:spcPct val="90000"/>
              </a:lnSpc>
              <a:buNone/>
            </a:pPr>
            <a:endParaRPr lang="en-US" sz="1700" dirty="0">
              <a:solidFill>
                <a:schemeClr val="tx1"/>
              </a:solidFill>
            </a:endParaRPr>
          </a:p>
          <a:p>
            <a:pPr>
              <a:lnSpc>
                <a:spcPct val="90000"/>
              </a:lnSpc>
            </a:pPr>
            <a:endParaRPr lang="en-US" sz="1700" dirty="0">
              <a:solidFill>
                <a:schemeClr val="tx1"/>
              </a:solidFill>
            </a:endParaRPr>
          </a:p>
          <a:p>
            <a:pPr>
              <a:lnSpc>
                <a:spcPct val="90000"/>
              </a:lnSpc>
            </a:pPr>
            <a:r>
              <a:rPr lang="en-US" sz="1700" dirty="0">
                <a:solidFill>
                  <a:schemeClr val="tx1"/>
                </a:solidFill>
              </a:rPr>
              <a:t>Dermatology – Highly competitive (as in years past)</a:t>
            </a:r>
          </a:p>
          <a:p>
            <a:pPr>
              <a:lnSpc>
                <a:spcPct val="90000"/>
              </a:lnSpc>
            </a:pPr>
            <a:endParaRPr lang="en-US" sz="1700" dirty="0">
              <a:solidFill>
                <a:schemeClr val="tx1"/>
              </a:solidFill>
            </a:endParaRPr>
          </a:p>
          <a:p>
            <a:pPr>
              <a:lnSpc>
                <a:spcPct val="90000"/>
              </a:lnSpc>
            </a:pPr>
            <a:r>
              <a:rPr lang="en-US" sz="1700" dirty="0">
                <a:solidFill>
                  <a:schemeClr val="tx1"/>
                </a:solidFill>
              </a:rPr>
              <a:t>Anesthesiology, EM – highly competitive this year</a:t>
            </a:r>
          </a:p>
          <a:p>
            <a:pPr marL="0" indent="0">
              <a:lnSpc>
                <a:spcPct val="90000"/>
              </a:lnSpc>
              <a:buNone/>
            </a:pPr>
            <a:endParaRPr lang="en-US" sz="1700" dirty="0">
              <a:solidFill>
                <a:schemeClr val="tx1"/>
              </a:solidFill>
            </a:endParaRPr>
          </a:p>
          <a:p>
            <a:pPr>
              <a:lnSpc>
                <a:spcPct val="90000"/>
              </a:lnSpc>
            </a:pPr>
            <a:r>
              <a:rPr lang="en-US" sz="1700" dirty="0" err="1">
                <a:solidFill>
                  <a:schemeClr val="tx1"/>
                </a:solidFill>
              </a:rPr>
              <a:t>ob</a:t>
            </a:r>
            <a:r>
              <a:rPr lang="en-US" sz="1700" dirty="0">
                <a:solidFill>
                  <a:schemeClr val="tx1"/>
                </a:solidFill>
              </a:rPr>
              <a:t>/gyn, neurosurgery, vascular surgery, ophthalmology, urology, ortho, </a:t>
            </a:r>
            <a:r>
              <a:rPr lang="en-US" sz="1700" dirty="0" err="1">
                <a:solidFill>
                  <a:schemeClr val="tx1"/>
                </a:solidFill>
              </a:rPr>
              <a:t>ent</a:t>
            </a:r>
            <a:r>
              <a:rPr lang="en-US" sz="1700" dirty="0">
                <a:solidFill>
                  <a:schemeClr val="tx1"/>
                </a:solidFill>
              </a:rPr>
              <a:t>, general surgery – Highly competitive</a:t>
            </a:r>
          </a:p>
          <a:p>
            <a:pPr>
              <a:lnSpc>
                <a:spcPct val="90000"/>
              </a:lnSpc>
            </a:pPr>
            <a:endParaRPr lang="en-US" sz="1700" dirty="0">
              <a:solidFill>
                <a:schemeClr val="tx1"/>
              </a:solidFill>
            </a:endParaRPr>
          </a:p>
          <a:p>
            <a:pPr>
              <a:lnSpc>
                <a:spcPct val="90000"/>
              </a:lnSpc>
            </a:pPr>
            <a:r>
              <a:rPr lang="en-US" sz="1700" dirty="0">
                <a:solidFill>
                  <a:schemeClr val="tx1"/>
                </a:solidFill>
              </a:rPr>
              <a:t>Radiation oncology – Not competitive this year</a:t>
            </a:r>
          </a:p>
          <a:p>
            <a:pPr>
              <a:lnSpc>
                <a:spcPct val="90000"/>
              </a:lnSpc>
            </a:pPr>
            <a:endParaRPr lang="en-US" sz="1700" dirty="0">
              <a:solidFill>
                <a:schemeClr val="tx1"/>
              </a:solidFill>
            </a:endParaRPr>
          </a:p>
          <a:p>
            <a:pPr>
              <a:lnSpc>
                <a:spcPct val="90000"/>
              </a:lnSpc>
            </a:pPr>
            <a:r>
              <a:rPr lang="en-US" sz="1700" dirty="0">
                <a:solidFill>
                  <a:schemeClr val="tx1"/>
                </a:solidFill>
              </a:rPr>
              <a:t>Radiology, psychiatry – Fairly competitive</a:t>
            </a:r>
          </a:p>
          <a:p>
            <a:pPr>
              <a:lnSpc>
                <a:spcPct val="90000"/>
              </a:lnSpc>
            </a:pPr>
            <a:endParaRPr lang="en-US" sz="1700" dirty="0">
              <a:solidFill>
                <a:schemeClr val="tx1"/>
              </a:solidFill>
            </a:endParaRPr>
          </a:p>
          <a:p>
            <a:pPr>
              <a:lnSpc>
                <a:spcPct val="90000"/>
              </a:lnSpc>
            </a:pPr>
            <a:r>
              <a:rPr lang="en-US" sz="1700" dirty="0">
                <a:solidFill>
                  <a:schemeClr val="tx1"/>
                </a:solidFill>
              </a:rPr>
              <a:t>Primary care – </a:t>
            </a:r>
            <a:r>
              <a:rPr lang="en-US" sz="1700" dirty="0" err="1">
                <a:solidFill>
                  <a:schemeClr val="tx1"/>
                </a:solidFill>
              </a:rPr>
              <a:t>fm</a:t>
            </a:r>
            <a:r>
              <a:rPr lang="en-US" sz="1700" dirty="0">
                <a:solidFill>
                  <a:schemeClr val="tx1"/>
                </a:solidFill>
              </a:rPr>
              <a:t>, peds, </a:t>
            </a:r>
            <a:r>
              <a:rPr lang="en-US" sz="1700" dirty="0" err="1">
                <a:solidFill>
                  <a:schemeClr val="tx1"/>
                </a:solidFill>
              </a:rPr>
              <a:t>im</a:t>
            </a:r>
            <a:r>
              <a:rPr lang="en-US" sz="1700" dirty="0">
                <a:solidFill>
                  <a:schemeClr val="tx1"/>
                </a:solidFill>
              </a:rPr>
              <a:t>, transitional year, neurology, pathology – less competitive but more so in 2021 than years past</a:t>
            </a:r>
          </a:p>
          <a:p>
            <a:pPr>
              <a:lnSpc>
                <a:spcPct val="90000"/>
              </a:lnSpc>
            </a:pPr>
            <a:endParaRPr lang="en-US" sz="1700" dirty="0">
              <a:solidFill>
                <a:schemeClr val="tx1"/>
              </a:solidFill>
            </a:endParaRPr>
          </a:p>
          <a:p>
            <a:pPr>
              <a:lnSpc>
                <a:spcPct val="90000"/>
              </a:lnSpc>
            </a:pPr>
            <a:endParaRPr lang="en-US" sz="1700" dirty="0">
              <a:solidFill>
                <a:schemeClr val="tx1"/>
              </a:solidFill>
            </a:endParaRPr>
          </a:p>
          <a:p>
            <a:pPr>
              <a:lnSpc>
                <a:spcPct val="90000"/>
              </a:lnSpc>
            </a:pPr>
            <a:endParaRPr lang="en-US" sz="1700" dirty="0">
              <a:solidFill>
                <a:schemeClr val="tx1"/>
              </a:solidFill>
            </a:endParaRPr>
          </a:p>
        </p:txBody>
      </p:sp>
    </p:spTree>
    <p:extLst>
      <p:ext uri="{BB962C8B-B14F-4D97-AF65-F5344CB8AC3E}">
        <p14:creationId xmlns:p14="http://schemas.microsoft.com/office/powerpoint/2010/main" val="4267402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26572"/>
            <a:ext cx="9905998" cy="1212980"/>
          </a:xfrm>
        </p:spPr>
        <p:txBody>
          <a:bodyPr/>
          <a:lstStyle/>
          <a:p>
            <a:r>
              <a:rPr lang="en-US" dirty="0"/>
              <a:t>Recommendations for YOUR match</a:t>
            </a:r>
          </a:p>
        </p:txBody>
      </p:sp>
      <p:sp>
        <p:nvSpPr>
          <p:cNvPr id="3" name="Content Placeholder 2"/>
          <p:cNvSpPr>
            <a:spLocks noGrp="1"/>
          </p:cNvSpPr>
          <p:nvPr>
            <p:ph idx="1"/>
          </p:nvPr>
        </p:nvSpPr>
        <p:spPr>
          <a:xfrm>
            <a:off x="985840" y="1843660"/>
            <a:ext cx="9164000" cy="4027714"/>
          </a:xfrm>
        </p:spPr>
        <p:txBody>
          <a:bodyPr>
            <a:normAutofit fontScale="92500" lnSpcReduction="10000"/>
          </a:bodyPr>
          <a:lstStyle/>
          <a:p>
            <a:r>
              <a:rPr lang="en-US" dirty="0"/>
              <a:t>Publications </a:t>
            </a:r>
          </a:p>
          <a:p>
            <a:pPr lvl="1"/>
            <a:r>
              <a:rPr lang="en-US" dirty="0"/>
              <a:t>Case reports</a:t>
            </a:r>
          </a:p>
          <a:p>
            <a:pPr lvl="1"/>
            <a:r>
              <a:rPr lang="en-US" dirty="0"/>
              <a:t>Original research</a:t>
            </a:r>
          </a:p>
          <a:p>
            <a:pPr lvl="1"/>
            <a:r>
              <a:rPr lang="en-US" dirty="0" err="1"/>
              <a:t>Hqip</a:t>
            </a:r>
            <a:r>
              <a:rPr lang="en-US" dirty="0"/>
              <a:t> submitted for publication?</a:t>
            </a:r>
          </a:p>
          <a:p>
            <a:pPr marL="457200" lvl="1" indent="0">
              <a:buNone/>
            </a:pPr>
            <a:endParaRPr lang="en-US" dirty="0"/>
          </a:p>
          <a:p>
            <a:r>
              <a:rPr lang="en-US" dirty="0"/>
              <a:t>Service Experience</a:t>
            </a:r>
          </a:p>
          <a:p>
            <a:endParaRPr lang="en-US" dirty="0"/>
          </a:p>
          <a:p>
            <a:r>
              <a:rPr lang="en-US" dirty="0"/>
              <a:t>Leadership </a:t>
            </a:r>
          </a:p>
          <a:p>
            <a:endParaRPr lang="en-US" dirty="0"/>
          </a:p>
          <a:p>
            <a:r>
              <a:rPr lang="en-US" dirty="0"/>
              <a:t>Activities that make you stand out on the application (in a positive light)</a:t>
            </a:r>
          </a:p>
        </p:txBody>
      </p:sp>
      <p:pic>
        <p:nvPicPr>
          <p:cNvPr id="1026" name="Picture 2" descr="Gonski 2.0 makes 23 recommendations in a radical rethink of the education  system. Read the list here. – SchoolNews – Austra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825" y="1686102"/>
            <a:ext cx="4339590" cy="294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805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4524" b="5781"/>
          <a:stretch/>
        </p:blipFill>
        <p:spPr>
          <a:xfrm>
            <a:off x="1180739" y="720348"/>
            <a:ext cx="988443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416386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57907"/>
            <a:ext cx="9905998" cy="1386254"/>
          </a:xfrm>
        </p:spPr>
        <p:txBody>
          <a:bodyPr/>
          <a:lstStyle/>
          <a:p>
            <a:r>
              <a:rPr lang="en-US" dirty="0"/>
              <a:t>Overview of pillar 2 – </a:t>
            </a:r>
            <a:br>
              <a:rPr lang="en-US" dirty="0"/>
            </a:br>
            <a:r>
              <a:rPr lang="en-US" sz="2400" dirty="0"/>
              <a:t>career planning viewpoint</a:t>
            </a:r>
          </a:p>
        </p:txBody>
      </p:sp>
      <p:sp>
        <p:nvSpPr>
          <p:cNvPr id="3" name="Content Placeholder 2"/>
          <p:cNvSpPr>
            <a:spLocks noGrp="1"/>
          </p:cNvSpPr>
          <p:nvPr>
            <p:ph idx="1"/>
          </p:nvPr>
        </p:nvSpPr>
        <p:spPr>
          <a:xfrm>
            <a:off x="1141413" y="2162909"/>
            <a:ext cx="9905998" cy="3628292"/>
          </a:xfrm>
        </p:spPr>
        <p:txBody>
          <a:bodyPr>
            <a:normAutofit fontScale="92500" lnSpcReduction="10000"/>
          </a:bodyPr>
          <a:lstStyle/>
          <a:p>
            <a:r>
              <a:rPr lang="en-US" dirty="0"/>
              <a:t>Career planning and advising #1 – spring 2021</a:t>
            </a:r>
          </a:p>
          <a:p>
            <a:endParaRPr lang="en-US" dirty="0"/>
          </a:p>
          <a:p>
            <a:r>
              <a:rPr lang="en-US" u="sng" dirty="0">
                <a:solidFill>
                  <a:srgbClr val="FFFF00"/>
                </a:solidFill>
              </a:rPr>
              <a:t>Career fair </a:t>
            </a:r>
            <a:r>
              <a:rPr lang="en-US" dirty="0"/>
              <a:t>– Monday of cultural colloquium week</a:t>
            </a:r>
          </a:p>
          <a:p>
            <a:pPr marL="0" indent="0">
              <a:buNone/>
            </a:pPr>
            <a:endParaRPr lang="en-US" dirty="0"/>
          </a:p>
          <a:p>
            <a:r>
              <a:rPr lang="en-US" dirty="0"/>
              <a:t>Career planning and advising #2 – fall 2021</a:t>
            </a:r>
          </a:p>
          <a:p>
            <a:pPr marL="0" indent="0">
              <a:buNone/>
            </a:pPr>
            <a:endParaRPr lang="en-US" dirty="0"/>
          </a:p>
          <a:p>
            <a:r>
              <a:rPr lang="en-US" dirty="0"/>
              <a:t>Career planning and advising #3 – OSCE Week in February</a:t>
            </a:r>
          </a:p>
          <a:p>
            <a:pPr marL="0" indent="0">
              <a:buNone/>
            </a:pPr>
            <a:endParaRPr lang="en-US" dirty="0"/>
          </a:p>
          <a:p>
            <a:r>
              <a:rPr lang="en-US" dirty="0"/>
              <a:t>Career planning and advising #4 – after 2022 Match Week </a:t>
            </a:r>
          </a:p>
        </p:txBody>
      </p:sp>
      <p:pic>
        <p:nvPicPr>
          <p:cNvPr id="4098" name="Picture 2" descr="Hand Writing Overview With Marker, Business Concept Background Stock Photo,  Picture And Royalty Free Image. Image 588182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4198" y="257907"/>
            <a:ext cx="3486912" cy="232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17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41413" y="609600"/>
            <a:ext cx="9905998" cy="1173480"/>
          </a:xfrm>
        </p:spPr>
        <p:txBody>
          <a:bodyPr>
            <a:normAutofit fontScale="90000"/>
          </a:bodyPr>
          <a:lstStyle/>
          <a:p>
            <a:pPr algn="ctr"/>
            <a:r>
              <a:rPr lang="en-US" dirty="0"/>
              <a:t>Overview of pillar 2 – </a:t>
            </a:r>
            <a:br>
              <a:rPr lang="en-US" dirty="0"/>
            </a:br>
            <a:r>
              <a:rPr lang="en-US" dirty="0"/>
              <a:t/>
            </a:r>
            <a:br>
              <a:rPr lang="en-US" dirty="0"/>
            </a:br>
            <a:r>
              <a:rPr lang="en-US" dirty="0"/>
              <a:t>career planning viewpoint</a:t>
            </a:r>
          </a:p>
        </p:txBody>
      </p:sp>
      <p:sp>
        <p:nvSpPr>
          <p:cNvPr id="14" name="Content Placeholder 2"/>
          <p:cNvSpPr>
            <a:spLocks noGrp="1"/>
          </p:cNvSpPr>
          <p:nvPr>
            <p:ph idx="1"/>
          </p:nvPr>
        </p:nvSpPr>
        <p:spPr>
          <a:xfrm>
            <a:off x="1141413" y="2666999"/>
            <a:ext cx="9905998" cy="3928111"/>
          </a:xfrm>
        </p:spPr>
        <p:txBody>
          <a:bodyPr>
            <a:normAutofit fontScale="62500" lnSpcReduction="20000"/>
          </a:bodyPr>
          <a:lstStyle/>
          <a:p>
            <a:pPr>
              <a:lnSpc>
                <a:spcPct val="90000"/>
              </a:lnSpc>
            </a:pPr>
            <a:r>
              <a:rPr lang="en-US" sz="3200" dirty="0"/>
              <a:t>Individual self-assessments on careers in medicine (may take more than one time)</a:t>
            </a:r>
          </a:p>
          <a:p>
            <a:pPr marL="0" indent="0">
              <a:lnSpc>
                <a:spcPct val="90000"/>
              </a:lnSpc>
              <a:buNone/>
            </a:pPr>
            <a:endParaRPr lang="en-US" sz="3200" dirty="0"/>
          </a:p>
          <a:p>
            <a:pPr>
              <a:lnSpc>
                <a:spcPct val="90000"/>
              </a:lnSpc>
            </a:pPr>
            <a:r>
              <a:rPr lang="en-US" sz="3200" dirty="0"/>
              <a:t>Use white space wisely to learn more about various specialties</a:t>
            </a:r>
          </a:p>
          <a:p>
            <a:pPr lvl="1">
              <a:lnSpc>
                <a:spcPct val="90000"/>
              </a:lnSpc>
            </a:pPr>
            <a:r>
              <a:rPr lang="en-US" sz="3200" dirty="0"/>
              <a:t>Use student affairs and/or campus dean to make contact with certain specialties</a:t>
            </a:r>
          </a:p>
          <a:p>
            <a:pPr marL="457200" lvl="1" indent="0">
              <a:lnSpc>
                <a:spcPct val="90000"/>
              </a:lnSpc>
              <a:buNone/>
            </a:pPr>
            <a:endParaRPr lang="en-US" sz="3200" dirty="0"/>
          </a:p>
          <a:p>
            <a:pPr>
              <a:lnSpc>
                <a:spcPct val="90000"/>
              </a:lnSpc>
            </a:pPr>
            <a:r>
              <a:rPr lang="en-US" sz="3200" dirty="0"/>
              <a:t>Talk to the class of 2022</a:t>
            </a:r>
          </a:p>
          <a:p>
            <a:pPr lvl="1">
              <a:lnSpc>
                <a:spcPct val="90000"/>
              </a:lnSpc>
            </a:pPr>
            <a:r>
              <a:rPr lang="en-US" sz="3200" dirty="0"/>
              <a:t>Feedback on why they chose the specialty they did</a:t>
            </a:r>
          </a:p>
          <a:p>
            <a:pPr lvl="1">
              <a:lnSpc>
                <a:spcPct val="90000"/>
              </a:lnSpc>
            </a:pPr>
            <a:r>
              <a:rPr lang="en-US" sz="3200" dirty="0"/>
              <a:t>What turned them off about a particular area of medicine</a:t>
            </a:r>
          </a:p>
          <a:p>
            <a:pPr lvl="1">
              <a:lnSpc>
                <a:spcPct val="90000"/>
              </a:lnSpc>
            </a:pPr>
            <a:r>
              <a:rPr lang="en-US" sz="3200" dirty="0"/>
              <a:t>Who mentored them in their particular specialty?</a:t>
            </a:r>
          </a:p>
          <a:p>
            <a:pPr lvl="2">
              <a:lnSpc>
                <a:spcPct val="90000"/>
              </a:lnSpc>
            </a:pPr>
            <a:r>
              <a:rPr lang="en-US" sz="3200" dirty="0"/>
              <a:t>This is huge!!!</a:t>
            </a:r>
          </a:p>
          <a:p>
            <a:pPr>
              <a:lnSpc>
                <a:spcPct val="90000"/>
              </a:lnSpc>
            </a:pPr>
            <a:endParaRPr lang="en-US" sz="1300" dirty="0"/>
          </a:p>
        </p:txBody>
      </p:sp>
    </p:spTree>
    <p:extLst>
      <p:ext uri="{BB962C8B-B14F-4D97-AF65-F5344CB8AC3E}">
        <p14:creationId xmlns:p14="http://schemas.microsoft.com/office/powerpoint/2010/main" val="821799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96361"/>
            <a:ext cx="9905998" cy="1553308"/>
          </a:xfrm>
        </p:spPr>
        <p:txBody>
          <a:bodyPr/>
          <a:lstStyle/>
          <a:p>
            <a:r>
              <a:rPr lang="en-US" dirty="0"/>
              <a:t>Overview of pillar 2 – </a:t>
            </a:r>
            <a:br>
              <a:rPr lang="en-US" dirty="0"/>
            </a:br>
            <a:r>
              <a:rPr lang="en-US" sz="2800" dirty="0"/>
              <a:t>career planning viewpoint</a:t>
            </a:r>
          </a:p>
        </p:txBody>
      </p:sp>
      <p:graphicFrame>
        <p:nvGraphicFramePr>
          <p:cNvPr id="6" name="Content Placeholder 2">
            <a:extLst>
              <a:ext uri="{FF2B5EF4-FFF2-40B4-BE49-F238E27FC236}">
                <a16:creationId xmlns:a16="http://schemas.microsoft.com/office/drawing/2014/main" id="{3FD71353-0B7E-48CB-9689-FD80D8FEC6BA}"/>
              </a:ext>
            </a:extLst>
          </p:cNvPr>
          <p:cNvGraphicFramePr>
            <a:graphicFrameLocks noGrp="1"/>
          </p:cNvGraphicFramePr>
          <p:nvPr>
            <p:ph idx="1"/>
            <p:extLst>
              <p:ext uri="{D42A27DB-BD31-4B8C-83A1-F6EECF244321}">
                <p14:modId xmlns:p14="http://schemas.microsoft.com/office/powerpoint/2010/main" val="3325848829"/>
              </p:ext>
            </p:extLst>
          </p:nvPr>
        </p:nvGraphicFramePr>
        <p:xfrm>
          <a:off x="1141413" y="2004647"/>
          <a:ext cx="9905998" cy="437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2645" y="91990"/>
            <a:ext cx="2005584" cy="1762049"/>
          </a:xfrm>
          <a:prstGeom prst="rect">
            <a:avLst/>
          </a:prstGeom>
        </p:spPr>
      </p:pic>
    </p:spTree>
    <p:extLst>
      <p:ext uri="{BB962C8B-B14F-4D97-AF65-F5344CB8AC3E}">
        <p14:creationId xmlns:p14="http://schemas.microsoft.com/office/powerpoint/2010/main" val="499225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170" name="Picture 2" descr="Starbucks $20 Gift Card - GIFT CARD">
            <a:extLst>
              <a:ext uri="{FF2B5EF4-FFF2-40B4-BE49-F238E27FC236}">
                <a16:creationId xmlns:a16="http://schemas.microsoft.com/office/drawing/2014/main" id="{CD965761-E500-4381-BD7D-D766B8A77A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719" b="2003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378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058" y="357673"/>
            <a:ext cx="9905998" cy="1097902"/>
          </a:xfrm>
        </p:spPr>
        <p:txBody>
          <a:bodyPr/>
          <a:lstStyle/>
          <a:p>
            <a:r>
              <a:rPr lang="en-US"/>
              <a:t>Overview of pillar 3</a:t>
            </a:r>
            <a:br>
              <a:rPr lang="en-US"/>
            </a:br>
            <a:r>
              <a:rPr lang="en-US" sz="2400"/>
              <a:t>career planning viewpoint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27" y="357673"/>
            <a:ext cx="1611630" cy="1790700"/>
          </a:xfrm>
          <a:prstGeom prst="rect">
            <a:avLst/>
          </a:prstGeom>
        </p:spPr>
      </p:pic>
      <p:graphicFrame>
        <p:nvGraphicFramePr>
          <p:cNvPr id="10" name="Content Placeholder 2">
            <a:extLst>
              <a:ext uri="{FF2B5EF4-FFF2-40B4-BE49-F238E27FC236}">
                <a16:creationId xmlns:a16="http://schemas.microsoft.com/office/drawing/2014/main" id="{3770CFE8-F5DD-418F-B830-CF0722B9CE63}"/>
              </a:ext>
            </a:extLst>
          </p:cNvPr>
          <p:cNvGraphicFramePr/>
          <p:nvPr>
            <p:extLst>
              <p:ext uri="{D42A27DB-BD31-4B8C-83A1-F6EECF244321}">
                <p14:modId xmlns:p14="http://schemas.microsoft.com/office/powerpoint/2010/main" val="315447796"/>
              </p:ext>
            </p:extLst>
          </p:nvPr>
        </p:nvGraphicFramePr>
        <p:xfrm>
          <a:off x="1122751" y="1847461"/>
          <a:ext cx="9905998" cy="42796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59568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fa379fc-6d48-406a-bde7-9f8aa3c0f15b@namprd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6786" y="1081611"/>
            <a:ext cx="6144768" cy="460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ab21493c-6ced-46e8-bf60-13f8fed15bc0@namprd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83698" y="1081611"/>
            <a:ext cx="6144768" cy="460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5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3066ea4-f674-4af0-93ba-c90950edd860@namprd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791785" y="935079"/>
            <a:ext cx="6656832" cy="499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569a72e8-8155-429f-b26d-35948f7e1acc@namprd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9116" y="935079"/>
            <a:ext cx="6656832" cy="499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346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191" y="609600"/>
            <a:ext cx="6573685" cy="1905000"/>
          </a:xfrm>
        </p:spPr>
        <p:txBody>
          <a:bodyPr>
            <a:normAutofit/>
          </a:bodyPr>
          <a:lstStyle/>
          <a:p>
            <a:r>
              <a:rPr lang="en-US" dirty="0"/>
              <a:t>CURRICULUM VITAES and personal statements</a:t>
            </a:r>
          </a:p>
        </p:txBody>
      </p:sp>
      <p:sp>
        <p:nvSpPr>
          <p:cNvPr id="3" name="Content Placeholder 2"/>
          <p:cNvSpPr>
            <a:spLocks noGrp="1"/>
          </p:cNvSpPr>
          <p:nvPr>
            <p:ph idx="1"/>
          </p:nvPr>
        </p:nvSpPr>
        <p:spPr>
          <a:xfrm>
            <a:off x="643192" y="2666999"/>
            <a:ext cx="6573684" cy="3216276"/>
          </a:xfrm>
        </p:spPr>
        <p:txBody>
          <a:bodyPr anchor="t">
            <a:normAutofit/>
          </a:bodyPr>
          <a:lstStyle/>
          <a:p>
            <a:pPr>
              <a:lnSpc>
                <a:spcPct val="90000"/>
              </a:lnSpc>
            </a:pPr>
            <a:r>
              <a:rPr lang="en-US" dirty="0"/>
              <a:t>Most create or update at the beginning of pillar 3</a:t>
            </a:r>
            <a:endParaRPr lang="en-US"/>
          </a:p>
          <a:p>
            <a:pPr lvl="1">
              <a:lnSpc>
                <a:spcPct val="90000"/>
              </a:lnSpc>
            </a:pPr>
            <a:r>
              <a:rPr lang="en-US" dirty="0"/>
              <a:t>Needed to apply for away rotations</a:t>
            </a:r>
            <a:endParaRPr lang="en-US"/>
          </a:p>
          <a:p>
            <a:pPr marL="0" indent="0">
              <a:lnSpc>
                <a:spcPct val="90000"/>
              </a:lnSpc>
              <a:buNone/>
            </a:pPr>
            <a:endParaRPr lang="en-US"/>
          </a:p>
          <a:p>
            <a:pPr>
              <a:lnSpc>
                <a:spcPct val="90000"/>
              </a:lnSpc>
            </a:pPr>
            <a:endParaRPr lang="en-US"/>
          </a:p>
          <a:p>
            <a:pPr>
              <a:lnSpc>
                <a:spcPct val="90000"/>
              </a:lnSpc>
            </a:pPr>
            <a:r>
              <a:rPr lang="en-US" dirty="0"/>
              <a:t>Will discuss in-depth in career planning session #3</a:t>
            </a:r>
            <a:endParaRPr lang="en-US"/>
          </a:p>
          <a:p>
            <a:pPr lvl="1">
              <a:lnSpc>
                <a:spcPct val="90000"/>
              </a:lnSpc>
            </a:pPr>
            <a:r>
              <a:rPr lang="en-US" dirty="0"/>
              <a:t>Samples</a:t>
            </a:r>
            <a:endParaRPr lang="en-US"/>
          </a:p>
          <a:p>
            <a:pPr lvl="1">
              <a:lnSpc>
                <a:spcPct val="90000"/>
              </a:lnSpc>
            </a:pPr>
            <a:r>
              <a:rPr lang="en-US" dirty="0"/>
              <a:t>Career advising microsite</a:t>
            </a:r>
            <a:endParaRPr lang="en-US"/>
          </a:p>
          <a:p>
            <a:pPr lvl="1">
              <a:lnSpc>
                <a:spcPct val="90000"/>
              </a:lnSpc>
            </a:pPr>
            <a:r>
              <a:rPr lang="en-US" dirty="0"/>
              <a:t>Careers in Medicine samples</a:t>
            </a:r>
            <a:endParaRPr lang="en-US"/>
          </a:p>
        </p:txBody>
      </p:sp>
      <p:pic>
        <p:nvPicPr>
          <p:cNvPr id="5122" name="Picture 2" descr="Curriculum Vitae - Apps on Google Play"/>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70839" y="1280585"/>
            <a:ext cx="3976788" cy="3976788"/>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122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4179" y="714375"/>
            <a:ext cx="3332955" cy="5076826"/>
          </a:xfrm>
        </p:spPr>
        <p:txBody>
          <a:bodyPr anchor="ctr">
            <a:normAutofit/>
          </a:bodyPr>
          <a:lstStyle/>
          <a:p>
            <a:r>
              <a:rPr lang="en-US" sz="4000" dirty="0"/>
              <a:t>Faculty Mentors </a:t>
            </a:r>
            <a:r>
              <a:rPr lang="en-US" sz="3600" dirty="0"/>
              <a:t>(advisors)</a:t>
            </a:r>
          </a:p>
        </p:txBody>
      </p:sp>
      <p:sp>
        <p:nvSpPr>
          <p:cNvPr id="8" name="Rectangle 7">
            <a:extLst>
              <a:ext uri="{FF2B5EF4-FFF2-40B4-BE49-F238E27FC236}">
                <a16:creationId xmlns:a16="http://schemas.microsoft.com/office/drawing/2014/main"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p:cNvSpPr>
            <a:spLocks noGrp="1"/>
          </p:cNvSpPr>
          <p:nvPr>
            <p:ph idx="1"/>
          </p:nvPr>
        </p:nvSpPr>
        <p:spPr>
          <a:xfrm>
            <a:off x="4973046" y="714375"/>
            <a:ext cx="6253751" cy="5076825"/>
          </a:xfrm>
        </p:spPr>
        <p:txBody>
          <a:bodyPr>
            <a:normAutofit/>
          </a:bodyPr>
          <a:lstStyle/>
          <a:p>
            <a:r>
              <a:rPr lang="en-US" dirty="0">
                <a:solidFill>
                  <a:schemeClr val="tx1"/>
                </a:solidFill>
              </a:rPr>
              <a:t>Some students are requesting a faculty mentor earlier in Pillar 2</a:t>
            </a:r>
          </a:p>
          <a:p>
            <a:pPr marL="0" indent="0">
              <a:buNone/>
            </a:pPr>
            <a:endParaRPr lang="en-US" dirty="0">
              <a:solidFill>
                <a:schemeClr val="tx1"/>
              </a:solidFill>
            </a:endParaRPr>
          </a:p>
          <a:p>
            <a:r>
              <a:rPr lang="en-US" dirty="0">
                <a:solidFill>
                  <a:schemeClr val="tx1"/>
                </a:solidFill>
              </a:rPr>
              <a:t>Each of you will have the opportunity to choose an advisor/mentor</a:t>
            </a:r>
          </a:p>
          <a:p>
            <a:pPr lvl="1"/>
            <a:r>
              <a:rPr lang="en-US" dirty="0">
                <a:solidFill>
                  <a:schemeClr val="tx1"/>
                </a:solidFill>
              </a:rPr>
              <a:t>2</a:t>
            </a:r>
            <a:r>
              <a:rPr lang="en-US" baseline="30000" dirty="0">
                <a:solidFill>
                  <a:schemeClr val="tx1"/>
                </a:solidFill>
              </a:rPr>
              <a:t>nd</a:t>
            </a:r>
            <a:r>
              <a:rPr lang="en-US" dirty="0">
                <a:solidFill>
                  <a:schemeClr val="tx1"/>
                </a:solidFill>
              </a:rPr>
              <a:t> half of Pillar 2</a:t>
            </a:r>
          </a:p>
          <a:p>
            <a:pPr lvl="1"/>
            <a:r>
              <a:rPr lang="en-US" dirty="0">
                <a:solidFill>
                  <a:schemeClr val="tx1"/>
                </a:solidFill>
              </a:rPr>
              <a:t>Varies by campus</a:t>
            </a:r>
          </a:p>
          <a:p>
            <a:pPr lvl="1"/>
            <a:r>
              <a:rPr lang="en-US" dirty="0">
                <a:solidFill>
                  <a:schemeClr val="tx1"/>
                </a:solidFill>
              </a:rPr>
              <a:t>Usually done in coordination with the education coordinators by campus</a:t>
            </a:r>
          </a:p>
          <a:p>
            <a:pPr marL="457200" lvl="1" indent="0">
              <a:buNone/>
            </a:pPr>
            <a:endParaRPr lang="en-US" dirty="0">
              <a:solidFill>
                <a:schemeClr val="tx1"/>
              </a:solidFill>
            </a:endParaRPr>
          </a:p>
          <a:p>
            <a:r>
              <a:rPr lang="en-US" dirty="0">
                <a:solidFill>
                  <a:schemeClr val="tx1"/>
                </a:solidFill>
              </a:rPr>
              <a:t>Typically in the specialty you are interested in – but don’t have to be! </a:t>
            </a:r>
          </a:p>
        </p:txBody>
      </p:sp>
    </p:spTree>
    <p:extLst>
      <p:ext uri="{BB962C8B-B14F-4D97-AF65-F5344CB8AC3E}">
        <p14:creationId xmlns:p14="http://schemas.microsoft.com/office/powerpoint/2010/main" val="1921605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89722"/>
            <a:ext cx="9905998" cy="1200539"/>
          </a:xfrm>
        </p:spPr>
        <p:txBody>
          <a:bodyPr>
            <a:normAutofit/>
          </a:bodyPr>
          <a:lstStyle/>
          <a:p>
            <a:pPr algn="ctr"/>
            <a:r>
              <a:rPr lang="en-US" sz="4800" dirty="0"/>
              <a:t>QUESTIONS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512" y="1464906"/>
            <a:ext cx="7620000" cy="4798515"/>
          </a:xfrm>
          <a:prstGeom prst="rect">
            <a:avLst/>
          </a:prstGeom>
        </p:spPr>
      </p:pic>
    </p:spTree>
    <p:extLst>
      <p:ext uri="{BB962C8B-B14F-4D97-AF65-F5344CB8AC3E}">
        <p14:creationId xmlns:p14="http://schemas.microsoft.com/office/powerpoint/2010/main" val="1742981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723" b="15882"/>
          <a:stretch/>
        </p:blipFill>
        <p:spPr>
          <a:xfrm>
            <a:off x="1180739" y="720348"/>
            <a:ext cx="988443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83681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43840"/>
            <a:ext cx="9905998" cy="1036320"/>
          </a:xfrm>
        </p:spPr>
        <p:txBody>
          <a:bodyPr>
            <a:normAutofit/>
          </a:bodyPr>
          <a:lstStyle/>
          <a:p>
            <a:r>
              <a:rPr lang="en-US" sz="4000" dirty="0" err="1"/>
              <a:t>Usmle</a:t>
            </a:r>
            <a:r>
              <a:rPr lang="en-US" sz="4000" dirty="0"/>
              <a:t> Step 2 CK</a:t>
            </a:r>
          </a:p>
        </p:txBody>
      </p:sp>
      <p:sp>
        <p:nvSpPr>
          <p:cNvPr id="3" name="Content Placeholder 2"/>
          <p:cNvSpPr>
            <a:spLocks noGrp="1"/>
          </p:cNvSpPr>
          <p:nvPr>
            <p:ph idx="1"/>
          </p:nvPr>
        </p:nvSpPr>
        <p:spPr>
          <a:xfrm>
            <a:off x="1141413" y="1085850"/>
            <a:ext cx="9905998" cy="4705351"/>
          </a:xfrm>
        </p:spPr>
        <p:txBody>
          <a:bodyPr/>
          <a:lstStyle/>
          <a:p>
            <a:pPr marL="457200" lvl="1" indent="0">
              <a:buNone/>
            </a:pPr>
            <a:endParaRPr lang="en-US" sz="3200" dirty="0"/>
          </a:p>
          <a:p>
            <a:r>
              <a:rPr lang="en-US" sz="3200" dirty="0"/>
              <a:t>May register for CK up to 6-months prior to taking exam</a:t>
            </a:r>
          </a:p>
          <a:p>
            <a:pPr lvl="1"/>
            <a:r>
              <a:rPr lang="en-US" sz="3200" dirty="0"/>
              <a:t>exam can be taken at Prometric Center</a:t>
            </a:r>
          </a:p>
          <a:p>
            <a:pPr lvl="1"/>
            <a:endParaRPr lang="en-US" dirty="0"/>
          </a:p>
          <a:p>
            <a:pPr lvl="1"/>
            <a:endParaRPr lang="en-US" dirty="0"/>
          </a:p>
          <a:p>
            <a:pPr lvl="1"/>
            <a:endParaRPr lang="en-US" dirty="0"/>
          </a:p>
          <a:p>
            <a:pPr lvl="1"/>
            <a:endParaRPr lang="en-US" dirty="0"/>
          </a:p>
          <a:p>
            <a:pPr lvl="1"/>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851" y="4371488"/>
            <a:ext cx="2078736" cy="2072640"/>
          </a:xfrm>
          <a:prstGeom prst="rect">
            <a:avLst/>
          </a:prstGeom>
        </p:spPr>
      </p:pic>
    </p:spTree>
    <p:extLst>
      <p:ext uri="{BB962C8B-B14F-4D97-AF65-F5344CB8AC3E}">
        <p14:creationId xmlns:p14="http://schemas.microsoft.com/office/powerpoint/2010/main" val="347686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4983" r="1" b="22283"/>
          <a:stretch/>
        </p:blipFill>
        <p:spPr>
          <a:xfrm>
            <a:off x="1180739" y="720348"/>
            <a:ext cx="988443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9934569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098" name="Picture 2" descr="1.Choice of Oscillator &amp; Jet Ventilator (15 min) 2.Choice of High Flow &amp;  Nasal CPAP (20 to 30 min) 3.Trials in 2008 of CPAP &amp; SIPAP (5 min) 4. ROP  Data. - ppt download">
            <a:extLst>
              <a:ext uri="{FF2B5EF4-FFF2-40B4-BE49-F238E27FC236}">
                <a16:creationId xmlns:a16="http://schemas.microsoft.com/office/drawing/2014/main" id="{80B76729-8169-4A62-850A-D53F65FF5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06" b="15396"/>
          <a:stretch/>
        </p:blipFill>
        <p:spPr bwMode="auto">
          <a:xfrm>
            <a:off x="1180739" y="720348"/>
            <a:ext cx="9884439" cy="521877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8974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849"/>
          <a:stretch/>
        </p:blipFill>
        <p:spPr>
          <a:xfrm>
            <a:off x="1180739" y="720348"/>
            <a:ext cx="988443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520201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137"/>
          <a:stretch/>
        </p:blipFill>
        <p:spPr>
          <a:xfrm>
            <a:off x="1180739" y="720348"/>
            <a:ext cx="988443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2510103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D3E83A4-5366-42B8-9E9E-2378A9446E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06FA664-001A-4DAF-9837-CCBCD5DAE9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mergency medicine - Wikipedia">
            <a:extLst>
              <a:ext uri="{FF2B5EF4-FFF2-40B4-BE49-F238E27FC236}">
                <a16:creationId xmlns:a16="http://schemas.microsoft.com/office/drawing/2014/main" id="{BF0BFB50-C351-4902-8AD2-1EC9AE26EF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65" r="1" b="471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0585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2531</TotalTime>
  <Words>1186</Words>
  <Application>Microsoft Office PowerPoint</Application>
  <PresentationFormat>Widescreen</PresentationFormat>
  <Paragraphs>240</Paragraphs>
  <Slides>40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Century Gothic</vt:lpstr>
      <vt:lpstr>Wingdings</vt:lpstr>
      <vt:lpstr>Mesh</vt:lpstr>
      <vt:lpstr>PowerPoint Presentation</vt:lpstr>
      <vt:lpstr>AN important (and fun, satisfying) decision that often occurs in Pillar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Ssom career advising microsite link on D2L</vt:lpstr>
      <vt:lpstr>Objectives:</vt:lpstr>
      <vt:lpstr>Trends in healthcare</vt:lpstr>
      <vt:lpstr>Trends in healthcare – what does this mean to you?</vt:lpstr>
      <vt:lpstr>PowerPoint Presentation</vt:lpstr>
      <vt:lpstr>Trends in healthcare</vt:lpstr>
      <vt:lpstr>Trends in healthcare – alternative medicine</vt:lpstr>
      <vt:lpstr>Key distinctions in medical practice</vt:lpstr>
      <vt:lpstr>Approach to the clinical years</vt:lpstr>
      <vt:lpstr>Pillar 3 registration in October</vt:lpstr>
      <vt:lpstr>Food for thought…</vt:lpstr>
      <vt:lpstr>No specialty chosen at end of pillar 2?</vt:lpstr>
      <vt:lpstr>Helpful websites in career planning</vt:lpstr>
      <vt:lpstr>2021 Residency Match</vt:lpstr>
      <vt:lpstr>2021 match data –  nrmp.org </vt:lpstr>
      <vt:lpstr>2021 match data: overall match rates</vt:lpstr>
      <vt:lpstr>Match 2021</vt:lpstr>
      <vt:lpstr>Recommendations for YOUR match</vt:lpstr>
      <vt:lpstr>Overview of pillar 2 –  career planning viewpoint</vt:lpstr>
      <vt:lpstr>Overview of pillar 2 –   career planning viewpoint</vt:lpstr>
      <vt:lpstr>Overview of pillar 2 –  career planning viewpoint</vt:lpstr>
      <vt:lpstr>PowerPoint Presentation</vt:lpstr>
      <vt:lpstr>Overview of pillar 3 career planning viewpoint</vt:lpstr>
      <vt:lpstr>PowerPoint Presentation</vt:lpstr>
      <vt:lpstr>PowerPoint Presentation</vt:lpstr>
      <vt:lpstr>CURRICULUM VITAES and personal statements</vt:lpstr>
      <vt:lpstr>Faculty Mentors (advisors)</vt:lpstr>
      <vt:lpstr>QUESTIONS</vt:lpstr>
      <vt:lpstr>Usmle Step 2 CK</vt:lpstr>
    </vt:vector>
  </TitlesOfParts>
  <Company>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Reuter, Suzanne D</dc:creator>
  <cp:lastModifiedBy>Reviewer</cp:lastModifiedBy>
  <cp:revision>72</cp:revision>
  <dcterms:created xsi:type="dcterms:W3CDTF">2019-01-31T19:11:14Z</dcterms:created>
  <dcterms:modified xsi:type="dcterms:W3CDTF">2021-05-21T19:55:54Z</dcterms:modified>
</cp:coreProperties>
</file>