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0" r:id="rId6"/>
    <p:sldId id="261" r:id="rId7"/>
    <p:sldId id="264" r:id="rId8"/>
    <p:sldId id="262" r:id="rId9"/>
    <p:sldId id="263" r:id="rId10"/>
    <p:sldId id="258" r:id="rId11"/>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27F19-7BB0-4E05-975E-564ADE0F260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330021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27F19-7BB0-4E05-975E-564ADE0F260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324137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27F19-7BB0-4E05-975E-564ADE0F260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192995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27F19-7BB0-4E05-975E-564ADE0F260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328221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27F19-7BB0-4E05-975E-564ADE0F260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7507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27F19-7BB0-4E05-975E-564ADE0F260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209383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27F19-7BB0-4E05-975E-564ADE0F2600}"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212581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27F19-7BB0-4E05-975E-564ADE0F2600}"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286906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27F19-7BB0-4E05-975E-564ADE0F2600}"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83377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27F19-7BB0-4E05-975E-564ADE0F260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201045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27F19-7BB0-4E05-975E-564ADE0F260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66B45-BA71-42B8-874D-66993444350D}" type="slidenum">
              <a:rPr lang="en-US" smtClean="0"/>
              <a:t>‹#›</a:t>
            </a:fld>
            <a:endParaRPr lang="en-US"/>
          </a:p>
        </p:txBody>
      </p:sp>
    </p:spTree>
    <p:extLst>
      <p:ext uri="{BB962C8B-B14F-4D97-AF65-F5344CB8AC3E}">
        <p14:creationId xmlns:p14="http://schemas.microsoft.com/office/powerpoint/2010/main" val="318232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27F19-7BB0-4E05-975E-564ADE0F2600}"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66B45-BA71-42B8-874D-66993444350D}" type="slidenum">
              <a:rPr lang="en-US" smtClean="0"/>
              <a:t>‹#›</a:t>
            </a:fld>
            <a:endParaRPr lang="en-US"/>
          </a:p>
        </p:txBody>
      </p:sp>
    </p:spTree>
    <p:extLst>
      <p:ext uri="{BB962C8B-B14F-4D97-AF65-F5344CB8AC3E}">
        <p14:creationId xmlns:p14="http://schemas.microsoft.com/office/powerpoint/2010/main" val="145550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609600"/>
            <a:ext cx="5152292" cy="2590800"/>
          </a:xfrm>
        </p:spPr>
        <p:txBody>
          <a:bodyPr>
            <a:normAutofit fontScale="90000"/>
          </a:bodyPr>
          <a:lstStyle/>
          <a:p>
            <a:r>
              <a:rPr lang="en-US" dirty="0"/>
              <a:t>Pinnacle </a:t>
            </a:r>
            <a:r>
              <a:rPr lang="en-US" dirty="0" smtClean="0"/>
              <a:t/>
            </a:r>
            <a:br>
              <a:rPr lang="en-US" dirty="0" smtClean="0"/>
            </a:br>
            <a:r>
              <a:rPr lang="en-US" dirty="0" smtClean="0"/>
              <a:t>Neurology </a:t>
            </a:r>
            <a:r>
              <a:rPr lang="en-US" smtClean="0"/>
              <a:t/>
            </a:r>
            <a:br>
              <a:rPr lang="en-US" smtClean="0"/>
            </a:br>
            <a:r>
              <a:rPr lang="en-US" dirty="0"/>
              <a:t/>
            </a:r>
            <a:br>
              <a:rPr lang="en-US" dirty="0"/>
            </a:br>
            <a:endParaRPr lang="en-US" dirty="0"/>
          </a:p>
        </p:txBody>
      </p:sp>
      <p:sp>
        <p:nvSpPr>
          <p:cNvPr id="3" name="Subtitle 2"/>
          <p:cNvSpPr>
            <a:spLocks noGrp="1"/>
          </p:cNvSpPr>
          <p:nvPr>
            <p:ph type="subTitle" idx="1"/>
          </p:nvPr>
        </p:nvSpPr>
        <p:spPr>
          <a:xfrm>
            <a:off x="3810000" y="3382290"/>
            <a:ext cx="5029200" cy="533400"/>
          </a:xfrm>
        </p:spPr>
        <p:txBody>
          <a:bodyPr>
            <a:normAutofit lnSpcReduction="10000"/>
          </a:bodyPr>
          <a:lstStyle/>
          <a:p>
            <a:r>
              <a:rPr lang="en-US" dirty="0" smtClean="0"/>
              <a:t>Dr. Jerome Freeman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274319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1117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MISC</a:t>
            </a:r>
            <a:endParaRPr lang="en-US" dirty="0"/>
          </a:p>
        </p:txBody>
      </p:sp>
      <p:sp>
        <p:nvSpPr>
          <p:cNvPr id="3" name="Content Placeholder 2"/>
          <p:cNvSpPr>
            <a:spLocks noGrp="1"/>
          </p:cNvSpPr>
          <p:nvPr>
            <p:ph idx="1"/>
          </p:nvPr>
        </p:nvSpPr>
        <p:spPr>
          <a:xfrm>
            <a:off x="457200" y="808037"/>
            <a:ext cx="8229600" cy="4525963"/>
          </a:xfrm>
        </p:spPr>
        <p:txBody>
          <a:bodyPr>
            <a:normAutofit/>
          </a:bodyPr>
          <a:lstStyle/>
          <a:p>
            <a:r>
              <a:rPr lang="en-US" sz="2400" b="1" dirty="0"/>
              <a:t>Case #5 - - A 38 year old man had experienced West Nile Encephalitis six year earlier. He had refractory seizures.  Some of them were partial complex and he did have some rhythmic jerking </a:t>
            </a:r>
            <a:r>
              <a:rPr lang="en-US" sz="2400" b="1" dirty="0" smtClean="0"/>
              <a:t>of </a:t>
            </a:r>
            <a:r>
              <a:rPr lang="en-US" sz="2400" b="1" dirty="0"/>
              <a:t>the left body.  After a bout of seizures abnormalities were seen in the right temporal and parietal </a:t>
            </a:r>
            <a:r>
              <a:rPr lang="en-US" sz="2400" b="1" dirty="0" smtClean="0"/>
              <a:t>lobes </a:t>
            </a:r>
            <a:r>
              <a:rPr lang="en-US" sz="2400" b="1" dirty="0"/>
              <a:t>on DWI. </a:t>
            </a:r>
            <a:endParaRPr lang="en-US" sz="2400"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1" y="2819400"/>
            <a:ext cx="3468687"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67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Neurology</a:t>
            </a:r>
            <a:endParaRPr lang="en-US" dirty="0"/>
          </a:p>
        </p:txBody>
      </p:sp>
      <p:sp>
        <p:nvSpPr>
          <p:cNvPr id="3" name="Content Placeholder 2"/>
          <p:cNvSpPr>
            <a:spLocks noGrp="1"/>
          </p:cNvSpPr>
          <p:nvPr>
            <p:ph idx="1"/>
          </p:nvPr>
        </p:nvSpPr>
        <p:spPr>
          <a:xfrm>
            <a:off x="457200" y="1295400"/>
            <a:ext cx="8229600" cy="5486400"/>
          </a:xfrm>
        </p:spPr>
        <p:txBody>
          <a:bodyPr>
            <a:normAutofit fontScale="85000" lnSpcReduction="20000"/>
          </a:bodyPr>
          <a:lstStyle/>
          <a:p>
            <a:r>
              <a:rPr lang="en-US" dirty="0" smtClean="0"/>
              <a:t>Why is neurology so much fun?</a:t>
            </a:r>
          </a:p>
          <a:p>
            <a:endParaRPr lang="en-US" dirty="0" smtClean="0"/>
          </a:p>
          <a:p>
            <a:r>
              <a:rPr lang="en-US" dirty="0" smtClean="0"/>
              <a:t>If one has an interest in neurology, what should be done in Pillar 1?</a:t>
            </a:r>
          </a:p>
          <a:p>
            <a:endParaRPr lang="en-US" dirty="0" smtClean="0"/>
          </a:p>
          <a:p>
            <a:r>
              <a:rPr lang="en-US" dirty="0" smtClean="0"/>
              <a:t>Residency options</a:t>
            </a:r>
          </a:p>
          <a:p>
            <a:endParaRPr lang="en-US" dirty="0" smtClean="0"/>
          </a:p>
          <a:p>
            <a:r>
              <a:rPr lang="en-US" dirty="0" smtClean="0"/>
              <a:t>Fellowship options</a:t>
            </a:r>
          </a:p>
          <a:p>
            <a:endParaRPr lang="en-US" dirty="0" smtClean="0"/>
          </a:p>
          <a:p>
            <a:r>
              <a:rPr lang="en-US" dirty="0" smtClean="0"/>
              <a:t>Lifestyle (how much on-call time)</a:t>
            </a:r>
          </a:p>
          <a:p>
            <a:endParaRPr lang="en-US" dirty="0" smtClean="0"/>
          </a:p>
          <a:p>
            <a:r>
              <a:rPr lang="en-US" dirty="0" smtClean="0"/>
              <a:t>Small town options…can a small community support a neurologist?</a:t>
            </a:r>
            <a:endParaRPr lang="en-US" dirty="0"/>
          </a:p>
        </p:txBody>
      </p:sp>
    </p:spTree>
    <p:extLst>
      <p:ext uri="{BB962C8B-B14F-4D97-AF65-F5344CB8AC3E}">
        <p14:creationId xmlns:p14="http://schemas.microsoft.com/office/powerpoint/2010/main" val="20841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a:t>
            </a:r>
            <a:endParaRPr lang="en-US" dirty="0"/>
          </a:p>
        </p:txBody>
      </p:sp>
      <p:sp>
        <p:nvSpPr>
          <p:cNvPr id="3" name="Content Placeholder 2"/>
          <p:cNvSpPr>
            <a:spLocks noGrp="1"/>
          </p:cNvSpPr>
          <p:nvPr>
            <p:ph idx="1"/>
          </p:nvPr>
        </p:nvSpPr>
        <p:spPr/>
        <p:txBody>
          <a:bodyPr/>
          <a:lstStyle/>
          <a:p>
            <a:r>
              <a:rPr lang="en-US" sz="2000" b="1" dirty="0"/>
              <a:t>Case #1 - - This 25 year old male developed right foot weakness and then focal right body seizure activity. Neurosurgery drained this abscess which proved to be Strep </a:t>
            </a:r>
            <a:r>
              <a:rPr lang="en-US" sz="2000" b="1" dirty="0" err="1"/>
              <a:t>anginosus</a:t>
            </a:r>
            <a:r>
              <a:rPr lang="en-US" sz="2000" b="1" dirty="0"/>
              <a:t>. Post operatively he continued to have right body focal seizures for a time.  </a:t>
            </a:r>
            <a:endParaRPr lang="en-US" sz="20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40723"/>
            <a:ext cx="32670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38525"/>
            <a:ext cx="32670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11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MS</a:t>
            </a:r>
            <a:endParaRPr lang="en-US" dirty="0"/>
          </a:p>
        </p:txBody>
      </p:sp>
      <p:sp>
        <p:nvSpPr>
          <p:cNvPr id="3" name="Content Placeholder 2"/>
          <p:cNvSpPr>
            <a:spLocks noGrp="1"/>
          </p:cNvSpPr>
          <p:nvPr>
            <p:ph idx="1"/>
          </p:nvPr>
        </p:nvSpPr>
        <p:spPr>
          <a:xfrm>
            <a:off x="457200" y="685801"/>
            <a:ext cx="8229600" cy="3352800"/>
          </a:xfrm>
        </p:spPr>
        <p:txBody>
          <a:bodyPr>
            <a:normAutofit/>
          </a:bodyPr>
          <a:lstStyle/>
          <a:p>
            <a:r>
              <a:rPr lang="en-US" sz="2000" b="1" dirty="0"/>
              <a:t>Case #2 - - A 49 year old woman was diagnosed to have MS at age 32 after falling down some stairs and developing numbness in her feet and weakness in her legs.  Her initial MRI of the brain and cervical showed a significant burden of demyelinating change.  At the time of this current MRI she had leg spasticity and weakness. She walked slowly and cautiously.  She had bilateral Babinski.  She reported some decrease in memory.  </a:t>
            </a:r>
            <a:endParaRPr lang="en-US" sz="2000"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325596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04759"/>
            <a:ext cx="3249613"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9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SPINE</a:t>
            </a:r>
            <a:endParaRPr lang="en-US" dirty="0"/>
          </a:p>
        </p:txBody>
      </p:sp>
      <p:sp>
        <p:nvSpPr>
          <p:cNvPr id="3" name="Content Placeholder 2"/>
          <p:cNvSpPr>
            <a:spLocks noGrp="1"/>
          </p:cNvSpPr>
          <p:nvPr>
            <p:ph idx="1"/>
          </p:nvPr>
        </p:nvSpPr>
        <p:spPr>
          <a:xfrm>
            <a:off x="457200" y="533401"/>
            <a:ext cx="8229600" cy="3581400"/>
          </a:xfrm>
        </p:spPr>
        <p:txBody>
          <a:bodyPr>
            <a:normAutofit fontScale="92500" lnSpcReduction="10000"/>
          </a:bodyPr>
          <a:lstStyle/>
          <a:p>
            <a:r>
              <a:rPr lang="en-US" sz="2200" b="1" dirty="0"/>
              <a:t>Case #1- - A 41 year old male has a two month history of right leg weakness as well as numbness </a:t>
            </a:r>
            <a:r>
              <a:rPr lang="en-US" sz="2200" b="1" dirty="0" smtClean="0"/>
              <a:t>in </a:t>
            </a:r>
            <a:r>
              <a:rPr lang="en-US" sz="2200" b="1" dirty="0"/>
              <a:t>the left leg and urinary urgency. He has decreased dexterity in the right hand and some mild, increased tone and weakness in the right leg. A right Babinski is present. There is a decrease in pin sensation in the left leg versus the right.  His MRI was felt to show demyelinating change both above and below his area of canal stenosis. After a C5-6 and a C6-7 anterior cervical </a:t>
            </a:r>
            <a:r>
              <a:rPr lang="en-US" sz="2200" b="1" dirty="0" err="1"/>
              <a:t>diskectomy</a:t>
            </a:r>
            <a:r>
              <a:rPr lang="en-US" sz="2200" b="1" dirty="0"/>
              <a:t> infusion, his right leg weakness improved.  An MRI of the brain was normal. Five months after surgery he developed new left leg weakness and a new lesion in the upper thoracic spine. His symptoms improved with </a:t>
            </a:r>
            <a:r>
              <a:rPr lang="en-US" sz="2200" b="1" dirty="0" smtClean="0"/>
              <a:t>high-dose </a:t>
            </a:r>
            <a:r>
              <a:rPr lang="en-US" sz="2200" b="1" dirty="0"/>
              <a:t>steroids. He declined a spinal fluid evaluation, but a presumptive diagnosis of multiple sclerosis was made. </a:t>
            </a:r>
            <a:r>
              <a:rPr lang="en-US" sz="2200" b="1" dirty="0" err="1"/>
              <a:t>Glatiramer</a:t>
            </a:r>
            <a:r>
              <a:rPr lang="en-US" sz="2200" b="1" dirty="0"/>
              <a:t> was initiated. </a:t>
            </a:r>
            <a:endParaRPr lang="en-US" sz="22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74978"/>
            <a:ext cx="28463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55928"/>
            <a:ext cx="2865437"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82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STROKE</a:t>
            </a:r>
            <a:endParaRPr lang="en-US" dirty="0"/>
          </a:p>
        </p:txBody>
      </p:sp>
      <p:sp>
        <p:nvSpPr>
          <p:cNvPr id="3" name="Content Placeholder 2"/>
          <p:cNvSpPr>
            <a:spLocks noGrp="1"/>
          </p:cNvSpPr>
          <p:nvPr>
            <p:ph idx="1"/>
          </p:nvPr>
        </p:nvSpPr>
        <p:spPr>
          <a:xfrm>
            <a:off x="457200" y="533400"/>
            <a:ext cx="8229600" cy="4525963"/>
          </a:xfrm>
        </p:spPr>
        <p:txBody>
          <a:bodyPr>
            <a:normAutofit/>
          </a:bodyPr>
          <a:lstStyle/>
          <a:p>
            <a:r>
              <a:rPr lang="en-US" sz="2400" b="1" dirty="0"/>
              <a:t>Case #6 - - A 40 year old male suddenly collapsed with severe headache and left body weakness. </a:t>
            </a:r>
            <a:r>
              <a:rPr lang="en-US" sz="2400" b="1" dirty="0" smtClean="0"/>
              <a:t>On </a:t>
            </a:r>
            <a:r>
              <a:rPr lang="en-US" sz="2400" b="1" dirty="0"/>
              <a:t>arrival in the ED he had developed severe dysarthria, trouble handling his secretions and </a:t>
            </a:r>
            <a:r>
              <a:rPr lang="en-US" sz="2400" b="1" dirty="0" err="1"/>
              <a:t>opthalmoplegia</a:t>
            </a:r>
            <a:r>
              <a:rPr lang="en-US" sz="2400" b="1" dirty="0"/>
              <a:t>.  His MRI confirmed cerebellar ischemia (Flair image on the left) and a MRA demonstrated basilar artery occlusion. He was taken emergently to the angiography suite and was treated with intra-arterial TPA. The basilar artery </a:t>
            </a:r>
            <a:r>
              <a:rPr lang="en-US" sz="2400" b="1" dirty="0" err="1"/>
              <a:t>recanalized</a:t>
            </a:r>
            <a:r>
              <a:rPr lang="en-US" sz="2400" b="1" dirty="0"/>
              <a:t> and his symptoms significantly improved.</a:t>
            </a:r>
            <a:endParaRPr lang="en-US" sz="2400"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62400"/>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163887"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88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VASULAR</a:t>
            </a:r>
            <a:endParaRPr lang="en-US" dirty="0"/>
          </a:p>
        </p:txBody>
      </p:sp>
      <p:sp>
        <p:nvSpPr>
          <p:cNvPr id="3" name="Content Placeholder 2"/>
          <p:cNvSpPr>
            <a:spLocks noGrp="1"/>
          </p:cNvSpPr>
          <p:nvPr>
            <p:ph idx="1"/>
          </p:nvPr>
        </p:nvSpPr>
        <p:spPr/>
        <p:txBody>
          <a:bodyPr/>
          <a:lstStyle/>
          <a:p>
            <a:r>
              <a:rPr lang="en-US" sz="2400" b="1" dirty="0"/>
              <a:t>Case #3 - - This 49 year old woman developed a severe headache followed by collapse and </a:t>
            </a:r>
            <a:r>
              <a:rPr lang="en-US" sz="2400" b="1" dirty="0" err="1"/>
              <a:t>obtundation</a:t>
            </a:r>
            <a:r>
              <a:rPr lang="en-US" sz="2400" b="1" dirty="0"/>
              <a:t>.  Eventually she had clipping of her aneurysm and recovered. </a:t>
            </a:r>
            <a:endParaRPr lang="en-US" sz="2400"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3090863"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36900"/>
            <a:ext cx="30781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4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TUMORS</a:t>
            </a:r>
            <a:endParaRPr lang="en-US" dirty="0"/>
          </a:p>
        </p:txBody>
      </p:sp>
      <p:sp>
        <p:nvSpPr>
          <p:cNvPr id="3" name="Content Placeholder 2"/>
          <p:cNvSpPr>
            <a:spLocks noGrp="1"/>
          </p:cNvSpPr>
          <p:nvPr>
            <p:ph idx="1"/>
          </p:nvPr>
        </p:nvSpPr>
        <p:spPr/>
        <p:txBody>
          <a:bodyPr/>
          <a:lstStyle/>
          <a:p>
            <a:r>
              <a:rPr lang="en-US" sz="2400" b="1" dirty="0"/>
              <a:t>Case #1- - A 23 year old male complained of blurred vision for a year. </a:t>
            </a:r>
            <a:r>
              <a:rPr lang="en-US" sz="2400" b="1"/>
              <a:t>His </a:t>
            </a:r>
            <a:r>
              <a:rPr lang="en-US" sz="2400" b="1" smtClean="0"/>
              <a:t>optometrist </a:t>
            </a:r>
            <a:r>
              <a:rPr lang="en-US" sz="2400" b="1" dirty="0"/>
              <a:t>found a </a:t>
            </a:r>
            <a:r>
              <a:rPr lang="en-US" sz="2400" b="1" dirty="0" err="1"/>
              <a:t>bitemporal</a:t>
            </a:r>
            <a:r>
              <a:rPr lang="en-US" sz="2400" b="1" dirty="0"/>
              <a:t> visual field loss that was also confirmed on his </a:t>
            </a:r>
            <a:r>
              <a:rPr lang="en-US" sz="2400" b="1" dirty="0" err="1"/>
              <a:t>subsquent</a:t>
            </a:r>
            <a:r>
              <a:rPr lang="en-US" sz="2400" b="1" dirty="0"/>
              <a:t> neurologic exam. </a:t>
            </a:r>
            <a:endParaRPr lang="en-US" sz="2400"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3103563"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11476"/>
            <a:ext cx="326707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22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TUMORS</a:t>
            </a:r>
            <a:endParaRPr lang="en-US" dirty="0"/>
          </a:p>
        </p:txBody>
      </p:sp>
      <p:sp>
        <p:nvSpPr>
          <p:cNvPr id="3" name="Content Placeholder 2"/>
          <p:cNvSpPr>
            <a:spLocks noGrp="1"/>
          </p:cNvSpPr>
          <p:nvPr>
            <p:ph idx="1"/>
          </p:nvPr>
        </p:nvSpPr>
        <p:spPr/>
        <p:txBody>
          <a:bodyPr/>
          <a:lstStyle/>
          <a:p>
            <a:r>
              <a:rPr lang="en-US" sz="2400" b="1" dirty="0"/>
              <a:t>Case #4 - - A 66 year old woman experienced the gradual onset of left leg weakness over four weeks. While sitting in the waiting room for her first neurologic visit she developed focal left body seizures.  </a:t>
            </a:r>
            <a:r>
              <a:rPr lang="en-US" sz="2400" b="1" dirty="0" smtClean="0"/>
              <a:t>A </a:t>
            </a:r>
            <a:r>
              <a:rPr lang="en-US" sz="2400" b="1" dirty="0"/>
              <a:t>biopsy at craniotomy confirmed a glioblastoma. </a:t>
            </a:r>
            <a:endParaRPr lang="en-US" sz="24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05200"/>
            <a:ext cx="3151187"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3170237"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699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607</Words>
  <Application>Microsoft Office PowerPoint</Application>
  <PresentationFormat>On-screen Show (4:3)</PresentationFormat>
  <Paragraphs>30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Pinnacle  Neurology   </vt:lpstr>
      <vt:lpstr>Neurology</vt:lpstr>
      <vt:lpstr>Infectious</vt:lpstr>
      <vt:lpstr>MS</vt:lpstr>
      <vt:lpstr>SPINE</vt:lpstr>
      <vt:lpstr>STROKE</vt:lpstr>
      <vt:lpstr>VASULAR</vt:lpstr>
      <vt:lpstr>TUMORS</vt:lpstr>
      <vt:lpstr>TUMORS</vt:lpstr>
      <vt:lpstr>MISC</vt:lpstr>
    </vt:vector>
  </TitlesOfParts>
  <Company>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dc:creator>
  <cp:lastModifiedBy>Kemnitz, Jason J</cp:lastModifiedBy>
  <cp:revision>14</cp:revision>
  <dcterms:created xsi:type="dcterms:W3CDTF">2017-01-13T19:20:47Z</dcterms:created>
  <dcterms:modified xsi:type="dcterms:W3CDTF">2018-11-02T19:01:37Z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7C7B8554-70D4-40B6-B84B-057B80895E68</vt:lpwstr>
  </property>
  <property fmtid="{D5CDD505-2E9C-101B-9397-08002B2CF9AE}" pid="3" name="ArticulatePath">
    <vt:lpwstr>Pinnacle Neurology 2017</vt:lpwstr>
  </property>
</Properties>
</file>