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6" r:id="rId3"/>
    <p:sldId id="278" r:id="rId4"/>
    <p:sldId id="280" r:id="rId5"/>
    <p:sldId id="28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642D25-8140-422D-A57D-7609C4EC6C2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1399C4F-506E-4A6B-B028-43D1C94659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cdn1.pri.org/sites/default/files/styles/story_main/public/Nuku_Island_Vava'u.jpg?itok%3DZziUanqG&amp;imgrefurl=https://www.pri.org/stories/2014-08-01/heres-how-tiny-pacific-island-got-better-internet-us&amp;docid=MVzYJyZPAvvMzM&amp;tbnid=TW_GNPsmQZ4w4M:&amp;vet=1&amp;w=864&amp;h=487&amp;bih=768&amp;biw=1396&amp;ved=0ahUKEwjtldmwtZzSAhXK6YMKHXiUCZcQMwipASg9MD0&amp;iact=c&amp;ictx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0ahUKEwiZ1dGUuJzSAhUBxCYKHSzNAvAQjRwIBw&amp;url=https://www.cartoonstock.com/directory/o/obstetrician.asp&amp;psig=AFQjCNHi0tXQh-gB5QWLNK2fWWdEFoWMZw&amp;ust=148760316381074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Obstetrics and gynecology right for me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Practice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Clinical</a:t>
            </a:r>
          </a:p>
          <a:p>
            <a:pPr lvl="1"/>
            <a:r>
              <a:rPr lang="en-US" dirty="0" smtClean="0"/>
              <a:t>Academic</a:t>
            </a:r>
          </a:p>
          <a:p>
            <a:pPr lvl="1"/>
            <a:r>
              <a:rPr lang="en-US" dirty="0" smtClean="0"/>
              <a:t>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759286"/>
              </p:ext>
            </p:extLst>
          </p:nvPr>
        </p:nvGraphicFramePr>
        <p:xfrm>
          <a:off x="1338943" y="838200"/>
          <a:ext cx="6400800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Practice Type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SOLO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23.6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Specialty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27.1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Multispecialty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Salaried</a:t>
                      </a:r>
                      <a:r>
                        <a:rPr lang="en-US" baseline="0" dirty="0" smtClean="0"/>
                        <a:t> employee private practice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Salaried employee HMO</a:t>
                      </a:r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Salaried employee hospital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Salaried employee Med School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Salaried</a:t>
                      </a:r>
                      <a:r>
                        <a:rPr lang="en-US" baseline="0" dirty="0" smtClean="0"/>
                        <a:t> employee state or local </a:t>
                      </a:r>
                      <a:r>
                        <a:rPr lang="en-US" baseline="0" dirty="0" err="1" smtClean="0"/>
                        <a:t>gov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Salaried employee</a:t>
                      </a:r>
                      <a:r>
                        <a:rPr lang="en-US" baseline="0" dirty="0" smtClean="0"/>
                        <a:t> fed </a:t>
                      </a:r>
                      <a:r>
                        <a:rPr lang="en-US" baseline="0" dirty="0" err="1" smtClean="0"/>
                        <a:t>gov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Military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 marL="71120" marR="7112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1211" y="6488668"/>
            <a:ext cx="386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ACOG Socioeconomic survey of Fellows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Solo Practice</a:t>
            </a:r>
          </a:p>
          <a:p>
            <a:pPr lvl="1"/>
            <a:r>
              <a:rPr lang="en-US" dirty="0" smtClean="0"/>
              <a:t>Probably more senior physicians</a:t>
            </a:r>
          </a:p>
          <a:p>
            <a:pPr lvl="1"/>
            <a:r>
              <a:rPr lang="en-US" dirty="0" smtClean="0"/>
              <a:t>Limited approach for new residency grads</a:t>
            </a:r>
          </a:p>
          <a:p>
            <a:r>
              <a:rPr lang="en-US" dirty="0" smtClean="0"/>
              <a:t>Single-specialty group</a:t>
            </a:r>
          </a:p>
          <a:p>
            <a:pPr lvl="1"/>
            <a:r>
              <a:rPr lang="en-US" dirty="0" smtClean="0"/>
              <a:t>Most new graduates join</a:t>
            </a:r>
          </a:p>
          <a:p>
            <a:pPr lvl="2"/>
            <a:r>
              <a:rPr lang="en-US" dirty="0" smtClean="0"/>
              <a:t>Find career</a:t>
            </a:r>
          </a:p>
          <a:p>
            <a:pPr lvl="2"/>
            <a:r>
              <a:rPr lang="en-US" dirty="0" smtClean="0"/>
              <a:t>Better work-life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General Ob-Gyn</a:t>
            </a:r>
          </a:p>
          <a:p>
            <a:pPr lvl="1"/>
            <a:r>
              <a:rPr lang="en-US" dirty="0" smtClean="0"/>
              <a:t>Consultant</a:t>
            </a:r>
          </a:p>
          <a:p>
            <a:pPr lvl="1"/>
            <a:r>
              <a:rPr lang="en-US" dirty="0" smtClean="0"/>
              <a:t>Primary care physician</a:t>
            </a:r>
          </a:p>
          <a:p>
            <a:pPr lvl="1"/>
            <a:r>
              <a:rPr lang="en-US" dirty="0" smtClean="0"/>
              <a:t>Probably no average day; depends:</a:t>
            </a:r>
          </a:p>
          <a:p>
            <a:pPr lvl="2"/>
            <a:r>
              <a:rPr lang="en-US" dirty="0" smtClean="0"/>
              <a:t>Number of partners</a:t>
            </a:r>
          </a:p>
          <a:p>
            <a:pPr lvl="2"/>
            <a:r>
              <a:rPr lang="en-US" dirty="0" smtClean="0"/>
              <a:t>Nature of practice </a:t>
            </a:r>
          </a:p>
          <a:p>
            <a:pPr lvl="2"/>
            <a:r>
              <a:rPr lang="en-US" dirty="0" smtClean="0"/>
              <a:t>41 to 60 hours/week &amp; 50-99 patient contacts (80% clinic &amp; 20% hospital)</a:t>
            </a:r>
          </a:p>
          <a:p>
            <a:pPr lvl="2"/>
            <a:r>
              <a:rPr lang="en-US" dirty="0" smtClean="0"/>
              <a:t>47 weeks/year devote to practice</a:t>
            </a:r>
          </a:p>
          <a:p>
            <a:pPr lvl="2"/>
            <a:r>
              <a:rPr lang="en-US" dirty="0" smtClean="0"/>
              <a:t>2-3 evenings/month: med </a:t>
            </a:r>
            <a:r>
              <a:rPr lang="en-US" dirty="0" err="1" smtClean="0"/>
              <a:t>Soc</a:t>
            </a:r>
            <a:r>
              <a:rPr lang="en-US" dirty="0" smtClean="0"/>
              <a:t>, committees, med-related activities</a:t>
            </a:r>
          </a:p>
        </p:txBody>
      </p:sp>
    </p:spTree>
    <p:extLst>
      <p:ext uri="{BB962C8B-B14F-4D97-AF65-F5344CB8AC3E}">
        <p14:creationId xmlns:p14="http://schemas.microsoft.com/office/powerpoint/2010/main" val="1453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Ob-Gyn</a:t>
            </a:r>
          </a:p>
          <a:p>
            <a:pPr lvl="1"/>
            <a:r>
              <a:rPr lang="en-US" dirty="0" smtClean="0"/>
              <a:t>Many are clinical faculty</a:t>
            </a:r>
          </a:p>
          <a:p>
            <a:pPr lvl="1"/>
            <a:r>
              <a:rPr lang="en-US" dirty="0" smtClean="0"/>
              <a:t>Personal enrichment </a:t>
            </a:r>
          </a:p>
          <a:p>
            <a:r>
              <a:rPr lang="en-US" dirty="0" smtClean="0"/>
              <a:t>Private practice</a:t>
            </a:r>
          </a:p>
          <a:p>
            <a:pPr lvl="1"/>
            <a:r>
              <a:rPr lang="en-US" dirty="0" smtClean="0"/>
              <a:t>Widest latitude lifestyle or </a:t>
            </a:r>
            <a:r>
              <a:rPr lang="en-US" dirty="0" err="1" smtClean="0"/>
              <a:t>practic</a:t>
            </a:r>
            <a:r>
              <a:rPr lang="en-US" dirty="0" smtClean="0"/>
              <a:t> model </a:t>
            </a:r>
          </a:p>
          <a:p>
            <a:pPr lvl="1"/>
            <a:r>
              <a:rPr lang="en-US" dirty="0" smtClean="0"/>
              <a:t>Satisfaction index:</a:t>
            </a:r>
          </a:p>
          <a:p>
            <a:pPr lvl="2"/>
            <a:r>
              <a:rPr lang="en-US" dirty="0" smtClean="0"/>
              <a:t>Long-term relationships patients</a:t>
            </a:r>
          </a:p>
          <a:p>
            <a:pPr lvl="2"/>
            <a:r>
              <a:rPr lang="en-US" dirty="0" smtClean="0"/>
              <a:t>Practice preventive medicine</a:t>
            </a:r>
          </a:p>
          <a:p>
            <a:pPr lvl="2"/>
            <a:r>
              <a:rPr lang="en-US" dirty="0" smtClean="0"/>
              <a:t>Challenge diversity of health care over wide spectrum </a:t>
            </a:r>
          </a:p>
        </p:txBody>
      </p:sp>
    </p:spTree>
    <p:extLst>
      <p:ext uri="{BB962C8B-B14F-4D97-AF65-F5344CB8AC3E}">
        <p14:creationId xmlns:p14="http://schemas.microsoft.com/office/powerpoint/2010/main" val="28877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Settings</a:t>
            </a:r>
            <a:br>
              <a:rPr lang="en-US" dirty="0" smtClean="0"/>
            </a:br>
            <a:r>
              <a:rPr lang="en-US" dirty="0" smtClean="0"/>
              <a:t>HMO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Prepaid Managed Care plans </a:t>
            </a:r>
          </a:p>
          <a:p>
            <a:pPr lvl="1"/>
            <a:r>
              <a:rPr lang="en-US" dirty="0" smtClean="0"/>
              <a:t>HMOs and Preferred provider organizations (PPO)</a:t>
            </a:r>
          </a:p>
          <a:p>
            <a:pPr lvl="1"/>
            <a:r>
              <a:rPr lang="en-US" dirty="0" smtClean="0"/>
              <a:t>HMO: system provide comprehensive health care to voluntarily enrolled consumer at fixed premium</a:t>
            </a:r>
          </a:p>
          <a:p>
            <a:pPr lvl="1"/>
            <a:r>
              <a:rPr lang="en-US" dirty="0" smtClean="0"/>
              <a:t>PPOs: </a:t>
            </a:r>
          </a:p>
          <a:p>
            <a:pPr lvl="2"/>
            <a:r>
              <a:rPr lang="en-US" dirty="0" smtClean="0"/>
              <a:t>offer discounted flat rates or specific charges to a company or group</a:t>
            </a:r>
          </a:p>
          <a:p>
            <a:pPr lvl="2"/>
            <a:r>
              <a:rPr lang="en-US" dirty="0" smtClean="0"/>
              <a:t>Company sends patients to PPO</a:t>
            </a:r>
          </a:p>
          <a:p>
            <a:r>
              <a:rPr lang="en-US" dirty="0" smtClean="0"/>
              <a:t>Physician</a:t>
            </a:r>
          </a:p>
          <a:p>
            <a:pPr lvl="1"/>
            <a:r>
              <a:rPr lang="en-US" dirty="0" smtClean="0"/>
              <a:t>No longer sole decision maker health care provision</a:t>
            </a:r>
          </a:p>
          <a:p>
            <a:pPr lvl="1"/>
            <a:r>
              <a:rPr lang="en-US" dirty="0" smtClean="0"/>
              <a:t>Accept PPO or HMO patients in private practice</a:t>
            </a:r>
          </a:p>
          <a:p>
            <a:pPr lvl="1"/>
            <a:r>
              <a:rPr lang="en-US" dirty="0" smtClean="0"/>
              <a:t>Join as salaried position.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Settings</a:t>
            </a:r>
            <a:br>
              <a:rPr lang="en-US" dirty="0" smtClean="0"/>
            </a:br>
            <a:r>
              <a:rPr lang="en-US" dirty="0" smtClean="0"/>
              <a:t>Hospital Employed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Ob-gyn hospitalist</a:t>
            </a:r>
          </a:p>
          <a:p>
            <a:pPr lvl="1"/>
            <a:r>
              <a:rPr lang="en-US" dirty="0" smtClean="0"/>
              <a:t>Manage continuum of care in hospital</a:t>
            </a:r>
          </a:p>
          <a:p>
            <a:r>
              <a:rPr lang="en-US" dirty="0" err="1" smtClean="0"/>
              <a:t>Laborist</a:t>
            </a:r>
            <a:endParaRPr lang="en-US" dirty="0" smtClean="0"/>
          </a:p>
          <a:p>
            <a:pPr lvl="1"/>
            <a:r>
              <a:rPr lang="en-US" dirty="0" smtClean="0"/>
              <a:t>Care laboring patients and cover emergencies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Flexible and predictable work schedule</a:t>
            </a:r>
          </a:p>
          <a:p>
            <a:pPr lvl="1"/>
            <a:r>
              <a:rPr lang="en-US" dirty="0" smtClean="0"/>
              <a:t>Guaranteed time off</a:t>
            </a:r>
          </a:p>
          <a:p>
            <a:pPr lvl="1"/>
            <a:r>
              <a:rPr lang="en-US" dirty="0" smtClean="0"/>
              <a:t>Liability premium coverage</a:t>
            </a:r>
          </a:p>
          <a:p>
            <a:pPr lvl="1"/>
            <a:r>
              <a:rPr lang="en-US" dirty="0" smtClean="0"/>
              <a:t>Decreased pressure of running private office</a:t>
            </a:r>
          </a:p>
        </p:txBody>
      </p:sp>
    </p:spTree>
    <p:extLst>
      <p:ext uri="{BB962C8B-B14F-4D97-AF65-F5344CB8AC3E}">
        <p14:creationId xmlns:p14="http://schemas.microsoft.com/office/powerpoint/2010/main" val="3444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Settings</a:t>
            </a:r>
            <a:br>
              <a:rPr lang="en-US" dirty="0" smtClean="0"/>
            </a:br>
            <a:r>
              <a:rPr lang="en-US" dirty="0" smtClean="0"/>
              <a:t>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9% of board-certified Ob/</a:t>
            </a:r>
            <a:r>
              <a:rPr lang="en-US" dirty="0" err="1" smtClean="0"/>
              <a:t>Gyns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Teaching: Medical students, GME, CME</a:t>
            </a:r>
          </a:p>
          <a:p>
            <a:pPr lvl="1"/>
            <a:r>
              <a:rPr lang="en-US" dirty="0" smtClean="0"/>
              <a:t>Direct patient care</a:t>
            </a:r>
          </a:p>
          <a:p>
            <a:pPr lvl="1"/>
            <a:r>
              <a:rPr lang="en-US" dirty="0" smtClean="0"/>
              <a:t>Research and administrative duties</a:t>
            </a:r>
          </a:p>
          <a:p>
            <a:r>
              <a:rPr lang="en-US" dirty="0" smtClean="0"/>
              <a:t>Unique discipline</a:t>
            </a:r>
          </a:p>
          <a:p>
            <a:pPr lvl="1"/>
            <a:r>
              <a:rPr lang="en-US" dirty="0" smtClean="0"/>
              <a:t>Financial rewards tend to be less (but better) </a:t>
            </a:r>
          </a:p>
          <a:p>
            <a:pPr lvl="1"/>
            <a:r>
              <a:rPr lang="en-US" dirty="0" smtClean="0"/>
              <a:t>Thrives on strong teamwork </a:t>
            </a:r>
          </a:p>
          <a:p>
            <a:pPr lvl="1"/>
            <a:r>
              <a:rPr lang="en-US" dirty="0" smtClean="0"/>
              <a:t>Commitment to common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Settings</a:t>
            </a:r>
            <a:br>
              <a:rPr lang="en-US" dirty="0" smtClean="0"/>
            </a:br>
            <a:r>
              <a:rPr lang="en-US" dirty="0" smtClean="0"/>
              <a:t>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is the community: towns, states, global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STI</a:t>
            </a:r>
          </a:p>
          <a:p>
            <a:pPr lvl="1"/>
            <a:r>
              <a:rPr lang="en-US" dirty="0" smtClean="0"/>
              <a:t>PAP screening</a:t>
            </a:r>
          </a:p>
          <a:p>
            <a:pPr lvl="1"/>
            <a:r>
              <a:rPr lang="en-US" dirty="0" smtClean="0"/>
              <a:t>Family planning</a:t>
            </a:r>
            <a:endParaRPr lang="en-US" dirty="0"/>
          </a:p>
          <a:p>
            <a:r>
              <a:rPr lang="en-US" dirty="0" smtClean="0"/>
              <a:t>Ob/</a:t>
            </a:r>
            <a:r>
              <a:rPr lang="en-US" dirty="0" err="1" smtClean="0"/>
              <a:t>Gyn</a:t>
            </a:r>
            <a:r>
              <a:rPr lang="en-US" dirty="0" smtClean="0"/>
              <a:t> leading role preventive med and public health</a:t>
            </a:r>
          </a:p>
        </p:txBody>
      </p:sp>
    </p:spTree>
    <p:extLst>
      <p:ext uri="{BB962C8B-B14F-4D97-AF65-F5344CB8AC3E}">
        <p14:creationId xmlns:p14="http://schemas.microsoft.com/office/powerpoint/2010/main" val="7069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Settings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810" y="3322320"/>
            <a:ext cx="227838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019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Obstetrics and gynecology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90" y="2057400"/>
            <a:ext cx="3680358" cy="3733800"/>
          </a:xfrm>
        </p:spPr>
      </p:pic>
    </p:spTree>
    <p:extLst>
      <p:ext uri="{BB962C8B-B14F-4D97-AF65-F5344CB8AC3E}">
        <p14:creationId xmlns:p14="http://schemas.microsoft.com/office/powerpoint/2010/main" val="4726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OB/</a:t>
            </a:r>
            <a:r>
              <a:rPr lang="en-US" dirty="0" err="1" smtClean="0"/>
              <a:t>Gyn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Involved specialty</a:t>
            </a:r>
          </a:p>
          <a:p>
            <a:pPr lvl="1"/>
            <a:r>
              <a:rPr lang="en-US" dirty="0" smtClean="0"/>
              <a:t>Socially exciting specialty</a:t>
            </a:r>
          </a:p>
          <a:p>
            <a:pPr lvl="1"/>
            <a:r>
              <a:rPr lang="en-US" dirty="0" smtClean="0"/>
              <a:t>Must feel comfortable discussing sensitive topics</a:t>
            </a:r>
          </a:p>
          <a:p>
            <a:pPr lvl="1"/>
            <a:r>
              <a:rPr lang="en-US" dirty="0" smtClean="0"/>
              <a:t>Make timely clinical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ACOG</a:t>
            </a:r>
            <a:br>
              <a:rPr lang="en-US" dirty="0" smtClean="0"/>
            </a:br>
            <a:r>
              <a:rPr lang="en-US" dirty="0" smtClean="0"/>
              <a:t>www.acog.org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STUDENT MEMBERSHIP: complimentary</a:t>
            </a:r>
          </a:p>
          <a:p>
            <a:r>
              <a:rPr lang="en-US" dirty="0" smtClean="0"/>
              <a:t>Benefits include:</a:t>
            </a:r>
          </a:p>
          <a:p>
            <a:pPr lvl="1"/>
            <a:r>
              <a:rPr lang="en-US" dirty="0" smtClean="0"/>
              <a:t>Access to the "member" side of ACOG's Web sitewww.acog.org</a:t>
            </a:r>
          </a:p>
          <a:p>
            <a:pPr lvl="1"/>
            <a:r>
              <a:rPr lang="en-US" dirty="0" smtClean="0"/>
              <a:t>Access to the Resource Center, ACOG's library, for research documents, etc.</a:t>
            </a:r>
          </a:p>
          <a:p>
            <a:pPr lvl="1"/>
            <a:r>
              <a:rPr lang="en-US" dirty="0" smtClean="0"/>
              <a:t>Selected ACOG Patient Educational Pamphlets through membership dept.</a:t>
            </a:r>
          </a:p>
          <a:p>
            <a:pPr lvl="1"/>
            <a:r>
              <a:rPr lang="en-US" dirty="0" smtClean="0"/>
              <a:t>ACOG Medical Student Facebook page</a:t>
            </a:r>
          </a:p>
          <a:p>
            <a:pPr lvl="1"/>
            <a:r>
              <a:rPr lang="en-US" dirty="0" smtClean="0"/>
              <a:t>ACOG Rounds Newsletter</a:t>
            </a:r>
          </a:p>
          <a:p>
            <a:pPr lvl="1"/>
            <a:r>
              <a:rPr lang="en-US" dirty="0" smtClean="0"/>
              <a:t>Low registration fee ($25.00) for medical student events at the Annual Meeting - *New* Step Up to Residency Program for 3rd &amp; 4th year students only, John M. Gibbons Medical Student Lecture, Medical Student Reception, OB-GYN Resident Fair, Medical Student Hands-On and CV prep Workshops. </a:t>
            </a:r>
          </a:p>
          <a:p>
            <a:pPr lvl="1"/>
            <a:r>
              <a:rPr lang="en-US" dirty="0" smtClean="0"/>
              <a:t>Member discounts on publications</a:t>
            </a:r>
          </a:p>
          <a:p>
            <a:pPr lvl="1"/>
            <a:r>
              <a:rPr lang="en-US" dirty="0" smtClean="0"/>
              <a:t>Low registration fees at most Annual District Meetings (ADM)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obstetrici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1"/>
            <a:ext cx="4724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Obstetrics and gynecology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REWARDING AND GRATIFYING</a:t>
            </a:r>
          </a:p>
          <a:p>
            <a:r>
              <a:rPr lang="en-US" dirty="0" smtClean="0"/>
              <a:t>HEALTH CARE FOR WOMEN </a:t>
            </a:r>
          </a:p>
          <a:p>
            <a:pPr lvl="1"/>
            <a:r>
              <a:rPr lang="en-US" dirty="0" smtClean="0"/>
              <a:t>COMPLETE LIFE CYCLE</a:t>
            </a:r>
          </a:p>
          <a:p>
            <a:pPr lvl="1"/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DIAGNOSIS </a:t>
            </a:r>
          </a:p>
          <a:p>
            <a:pPr lvl="1"/>
            <a:r>
              <a:rPr lang="en-US" dirty="0" smtClean="0"/>
              <a:t>TREATMENT</a:t>
            </a:r>
          </a:p>
          <a:p>
            <a:r>
              <a:rPr lang="en-US" dirty="0" smtClean="0"/>
              <a:t>OB/GYN</a:t>
            </a:r>
          </a:p>
          <a:p>
            <a:pPr lvl="1"/>
            <a:r>
              <a:rPr lang="en-US" dirty="0" smtClean="0"/>
              <a:t>PRIMARY CARE</a:t>
            </a:r>
          </a:p>
          <a:p>
            <a:pPr lvl="1"/>
            <a:r>
              <a:rPr lang="en-US" dirty="0" smtClean="0"/>
              <a:t>SURGICAL</a:t>
            </a:r>
          </a:p>
          <a:p>
            <a:pPr lvl="1"/>
            <a:r>
              <a:rPr lang="en-US" dirty="0" smtClean="0"/>
              <a:t>REPRODUCTIVE HEALTH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PUERPERAL FEVER</a:t>
            </a:r>
          </a:p>
          <a:p>
            <a:r>
              <a:rPr lang="en-US" dirty="0" smtClean="0"/>
              <a:t>POSTPARTUM HEMORRHAGE</a:t>
            </a:r>
          </a:p>
          <a:p>
            <a:r>
              <a:rPr lang="en-US" dirty="0" smtClean="0"/>
              <a:t>PREGNANCY INDUCED HYPERTENSION</a:t>
            </a:r>
          </a:p>
          <a:p>
            <a:r>
              <a:rPr lang="en-US" dirty="0" smtClean="0"/>
              <a:t>PAP SMEAR</a:t>
            </a:r>
          </a:p>
          <a:p>
            <a:r>
              <a:rPr lang="en-US" dirty="0" smtClean="0"/>
              <a:t>DES</a:t>
            </a:r>
          </a:p>
          <a:p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OPERATIVE VAGINAL DELIVERY</a:t>
            </a:r>
          </a:p>
          <a:p>
            <a:pPr lvl="1"/>
            <a:r>
              <a:rPr lang="en-US" dirty="0" smtClean="0"/>
              <a:t>CESAREAN SECTION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FOUR YEARS</a:t>
            </a:r>
          </a:p>
          <a:p>
            <a:pPr lvl="1"/>
            <a:r>
              <a:rPr lang="en-US" dirty="0" smtClean="0"/>
              <a:t>OBSTETRICS</a:t>
            </a:r>
          </a:p>
          <a:p>
            <a:pPr lvl="1"/>
            <a:r>
              <a:rPr lang="en-US" dirty="0" smtClean="0"/>
              <a:t>GYNECOLOGY</a:t>
            </a:r>
          </a:p>
          <a:p>
            <a:pPr lvl="1"/>
            <a:r>
              <a:rPr lang="en-US" dirty="0" smtClean="0"/>
              <a:t>GYN ONC</a:t>
            </a:r>
          </a:p>
          <a:p>
            <a:pPr lvl="1"/>
            <a:r>
              <a:rPr lang="en-US" dirty="0" smtClean="0"/>
              <a:t>REI</a:t>
            </a:r>
          </a:p>
          <a:p>
            <a:pPr lvl="1"/>
            <a:r>
              <a:rPr lang="en-US" dirty="0" smtClean="0"/>
              <a:t>MFM</a:t>
            </a:r>
          </a:p>
          <a:p>
            <a:pPr lvl="1"/>
            <a:r>
              <a:rPr lang="en-US" dirty="0" smtClean="0"/>
              <a:t>UROGYN</a:t>
            </a:r>
          </a:p>
          <a:p>
            <a:pPr lvl="1"/>
            <a:r>
              <a:rPr lang="en-US" dirty="0" smtClean="0"/>
              <a:t>OTHERS: Primary care, ER, U/S, Minimally invasive surgery, family planning</a:t>
            </a:r>
          </a:p>
          <a:p>
            <a:r>
              <a:rPr lang="en-US" dirty="0" smtClean="0"/>
              <a:t>FELLOWSHIP TRAINING: 3 YEARS TRAINING IN SUB-SPECIALTY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Moderately competitive (AAMC)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47523"/>
              </p:ext>
            </p:extLst>
          </p:nvPr>
        </p:nvGraphicFramePr>
        <p:xfrm>
          <a:off x="685799" y="2514600"/>
          <a:ext cx="79248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1"/>
                <a:gridCol w="1318260"/>
                <a:gridCol w="914400"/>
                <a:gridCol w="1828800"/>
                <a:gridCol w="1651001"/>
                <a:gridCol w="132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positions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#filled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filled US Seniors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filled US Seniors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filled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95547" y="6478729"/>
            <a:ext cx="394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AAMC Charting outcomes in the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Practice</a:t>
            </a:r>
          </a:p>
          <a:p>
            <a:pPr lvl="1"/>
            <a:r>
              <a:rPr lang="en-US" dirty="0" smtClean="0"/>
              <a:t>41 to 60 hours per week</a:t>
            </a:r>
          </a:p>
          <a:p>
            <a:pPr lvl="1"/>
            <a:r>
              <a:rPr lang="en-US" dirty="0" smtClean="0"/>
              <a:t>Similar to other specialties</a:t>
            </a:r>
          </a:p>
          <a:p>
            <a:pPr lvl="1"/>
            <a:r>
              <a:rPr lang="en-US" dirty="0" smtClean="0"/>
              <a:t>Flexibility </a:t>
            </a:r>
          </a:p>
          <a:p>
            <a:pPr lvl="2"/>
            <a:r>
              <a:rPr lang="en-US" dirty="0" smtClean="0"/>
              <a:t>Depends # partners</a:t>
            </a:r>
          </a:p>
          <a:p>
            <a:pPr lvl="2"/>
            <a:r>
              <a:rPr lang="en-US" dirty="0" smtClean="0"/>
              <a:t>Nature of practice</a:t>
            </a:r>
          </a:p>
          <a:p>
            <a:pPr lvl="2"/>
            <a:r>
              <a:rPr lang="en-US" dirty="0" smtClean="0"/>
              <a:t>Allows time for personal life and Family</a:t>
            </a:r>
          </a:p>
          <a:p>
            <a:pPr lvl="2"/>
            <a:r>
              <a:rPr lang="en-US" dirty="0" smtClean="0"/>
              <a:t>Examples: day off each week, job sharing, part-time, hospitalist, ambulatory care only, </a:t>
            </a:r>
            <a:r>
              <a:rPr lang="en-US" dirty="0" err="1" smtClean="0"/>
              <a:t>gyn</a:t>
            </a:r>
            <a:r>
              <a:rPr lang="en-US" dirty="0" smtClean="0"/>
              <a:t> only, military, PHS, administrative or academic roles. </a:t>
            </a:r>
          </a:p>
        </p:txBody>
      </p:sp>
    </p:spTree>
    <p:extLst>
      <p:ext uri="{BB962C8B-B14F-4D97-AF65-F5344CB8AC3E}">
        <p14:creationId xmlns:p14="http://schemas.microsoft.com/office/powerpoint/2010/main" val="3459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Make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Fake News:</a:t>
            </a:r>
          </a:p>
          <a:p>
            <a:pPr lvl="1"/>
            <a:r>
              <a:rPr lang="en-US" dirty="0" smtClean="0"/>
              <a:t>Female patients may not want to see male ob-gyn</a:t>
            </a:r>
          </a:p>
          <a:p>
            <a:pPr lvl="1"/>
            <a:r>
              <a:rPr lang="en-US" dirty="0" smtClean="0"/>
              <a:t>Male students not welcome or viable candidates for residency or practice.</a:t>
            </a:r>
          </a:p>
          <a:p>
            <a:r>
              <a:rPr lang="en-US" dirty="0" smtClean="0"/>
              <a:t>True News:</a:t>
            </a:r>
          </a:p>
          <a:p>
            <a:pPr lvl="1"/>
            <a:r>
              <a:rPr lang="en-US" dirty="0" smtClean="0"/>
              <a:t>Majority women want</a:t>
            </a:r>
            <a:r>
              <a:rPr lang="en-US" dirty="0" smtClean="0">
                <a:sym typeface="Wingdings" panose="05000000000000000000" pitchFamily="2" charset="2"/>
              </a:rPr>
              <a:t>(1):</a:t>
            </a:r>
            <a:endParaRPr lang="en-US" dirty="0" smtClean="0"/>
          </a:p>
          <a:p>
            <a:pPr lvl="2"/>
            <a:r>
              <a:rPr lang="en-US" dirty="0" smtClean="0"/>
              <a:t>Knowledgeable</a:t>
            </a:r>
          </a:p>
          <a:p>
            <a:pPr lvl="2"/>
            <a:r>
              <a:rPr lang="en-US" dirty="0" smtClean="0"/>
              <a:t>Skilled </a:t>
            </a:r>
          </a:p>
          <a:p>
            <a:pPr lvl="2"/>
            <a:r>
              <a:rPr lang="en-US" dirty="0" smtClean="0"/>
              <a:t>Communication skills</a:t>
            </a:r>
          </a:p>
          <a:p>
            <a:pPr lvl="1"/>
            <a:r>
              <a:rPr lang="en-US" dirty="0" smtClean="0"/>
              <a:t>Males(2)</a:t>
            </a:r>
          </a:p>
          <a:p>
            <a:pPr lvl="2"/>
            <a:r>
              <a:rPr lang="en-US" dirty="0" smtClean="0"/>
              <a:t>No difficulty finding jobs</a:t>
            </a:r>
          </a:p>
          <a:p>
            <a:pPr lvl="2"/>
            <a:r>
              <a:rPr lang="en-US" dirty="0" smtClean="0"/>
              <a:t>Earning power still favors males.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6230034"/>
            <a:ext cx="2133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Med Econ survey</a:t>
            </a:r>
          </a:p>
          <a:p>
            <a:pPr marL="342900" indent="-342900">
              <a:buAutoNum type="arabicPeriod"/>
            </a:pPr>
            <a:r>
              <a:rPr lang="en-US" dirty="0" smtClean="0"/>
              <a:t>CREOG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LIABILITY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PHYSICIANS</a:t>
            </a:r>
          </a:p>
          <a:p>
            <a:pPr lvl="1"/>
            <a:r>
              <a:rPr lang="en-US" dirty="0" smtClean="0"/>
              <a:t>7.4% face malpractice claims annually</a:t>
            </a:r>
          </a:p>
          <a:p>
            <a:pPr lvl="2"/>
            <a:r>
              <a:rPr lang="en-US" dirty="0" smtClean="0"/>
              <a:t>Psychiatry 2.6%</a:t>
            </a:r>
          </a:p>
          <a:p>
            <a:pPr lvl="2"/>
            <a:r>
              <a:rPr lang="en-US" dirty="0" smtClean="0"/>
              <a:t>Neurosurgery 19.1%</a:t>
            </a:r>
          </a:p>
          <a:p>
            <a:pPr lvl="2"/>
            <a:r>
              <a:rPr lang="en-US" dirty="0" smtClean="0"/>
              <a:t>Ob/</a:t>
            </a:r>
            <a:r>
              <a:rPr lang="en-US" dirty="0" err="1" smtClean="0"/>
              <a:t>Gyns</a:t>
            </a:r>
            <a:r>
              <a:rPr lang="en-US" dirty="0" smtClean="0"/>
              <a:t> 11%</a:t>
            </a:r>
          </a:p>
          <a:p>
            <a:pPr lvl="1"/>
            <a:r>
              <a:rPr lang="en-US" dirty="0" smtClean="0"/>
              <a:t>Ob/</a:t>
            </a:r>
            <a:r>
              <a:rPr lang="en-US" dirty="0" err="1" smtClean="0"/>
              <a:t>Gyn</a:t>
            </a:r>
            <a:r>
              <a:rPr lang="en-US" dirty="0" smtClean="0"/>
              <a:t> 7</a:t>
            </a:r>
            <a:r>
              <a:rPr lang="en-US" baseline="30000" dirty="0" smtClean="0"/>
              <a:t>th</a:t>
            </a:r>
            <a:r>
              <a:rPr lang="en-US" dirty="0" smtClean="0"/>
              <a:t> highest out of 24 specialties</a:t>
            </a:r>
          </a:p>
          <a:p>
            <a:pPr lvl="1"/>
            <a:r>
              <a:rPr lang="en-US" dirty="0" smtClean="0"/>
              <a:t>Programs to curtail impact</a:t>
            </a:r>
          </a:p>
          <a:p>
            <a:pPr lvl="2"/>
            <a:r>
              <a:rPr lang="en-US" dirty="0" smtClean="0"/>
              <a:t>Birth injury funds</a:t>
            </a:r>
          </a:p>
          <a:p>
            <a:pPr lvl="2"/>
            <a:r>
              <a:rPr lang="en-US" dirty="0" smtClean="0"/>
              <a:t>Caps on claims </a:t>
            </a:r>
          </a:p>
          <a:p>
            <a:pPr lvl="2"/>
            <a:r>
              <a:rPr lang="en-US" dirty="0" smtClean="0"/>
              <a:t>Expert witness panels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140</TotalTime>
  <Words>719</Words>
  <Application>Microsoft Office PowerPoint</Application>
  <PresentationFormat>On-screen Show (4:3)</PresentationFormat>
  <Paragraphs>221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Wingdings</vt:lpstr>
      <vt:lpstr>Couture</vt:lpstr>
      <vt:lpstr>IS Obstetrics and gynecology right for me </vt:lpstr>
      <vt:lpstr>Obstetrics and gynecology</vt:lpstr>
      <vt:lpstr>Obstetrics and gynecology</vt:lpstr>
      <vt:lpstr>HISTORY</vt:lpstr>
      <vt:lpstr>RESIDENCY TRAINING</vt:lpstr>
      <vt:lpstr>Competitiveness</vt:lpstr>
      <vt:lpstr>WORK HOURS</vt:lpstr>
      <vt:lpstr>Gender Make UP</vt:lpstr>
      <vt:lpstr>LIABILITY CONCERNS</vt:lpstr>
      <vt:lpstr>Types of Practice Settings</vt:lpstr>
      <vt:lpstr>PowerPoint Presentation</vt:lpstr>
      <vt:lpstr>Practice settings</vt:lpstr>
      <vt:lpstr>Practice Settings</vt:lpstr>
      <vt:lpstr>Practice settings</vt:lpstr>
      <vt:lpstr>Practice Settings HMO</vt:lpstr>
      <vt:lpstr>Practice Settings Hospital Employed</vt:lpstr>
      <vt:lpstr>Practice Settings Academics</vt:lpstr>
      <vt:lpstr>Practice Settings Public Health</vt:lpstr>
      <vt:lpstr>Practice Settings</vt:lpstr>
      <vt:lpstr>OB/Gyn</vt:lpstr>
      <vt:lpstr>ACOG www.acog.org</vt:lpstr>
      <vt:lpstr>PowerPoint Presentation</vt:lpstr>
    </vt:vector>
  </TitlesOfParts>
  <Company>Sanford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Hansen,Keith (MD)</dc:creator>
  <cp:lastModifiedBy>Hansen, Keith</cp:lastModifiedBy>
  <cp:revision>25</cp:revision>
  <dcterms:created xsi:type="dcterms:W3CDTF">2017-02-19T13:00:24Z</dcterms:created>
  <dcterms:modified xsi:type="dcterms:W3CDTF">2017-02-19T15:31:44Z</dcterms:modified>
</cp:coreProperties>
</file>