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9" r:id="rId4"/>
    <p:sldId id="257" r:id="rId5"/>
    <p:sldId id="268" r:id="rId6"/>
    <p:sldId id="260" r:id="rId7"/>
    <p:sldId id="262" r:id="rId8"/>
    <p:sldId id="269" r:id="rId9"/>
    <p:sldId id="266" r:id="rId10"/>
    <p:sldId id="264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1C4C-94ED-4F69-9D9B-DB8DA8A3A5D0}" type="datetimeFigureOut">
              <a:rPr lang="en-US" smtClean="0"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C4251145-B7D4-431D-B901-3510D09FDB1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1C4C-94ED-4F69-9D9B-DB8DA8A3A5D0}" type="datetimeFigureOut">
              <a:rPr lang="en-US" smtClean="0"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51145-B7D4-431D-B901-3510D09FDB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1C4C-94ED-4F69-9D9B-DB8DA8A3A5D0}" type="datetimeFigureOut">
              <a:rPr lang="en-US" smtClean="0"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C4251145-B7D4-431D-B901-3510D09FDB1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1C4C-94ED-4F69-9D9B-DB8DA8A3A5D0}" type="datetimeFigureOut">
              <a:rPr lang="en-US" smtClean="0"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51145-B7D4-431D-B901-3510D09FDB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1C4C-94ED-4F69-9D9B-DB8DA8A3A5D0}" type="datetimeFigureOut">
              <a:rPr lang="en-US" smtClean="0"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C4251145-B7D4-431D-B901-3510D09FDB1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1C4C-94ED-4F69-9D9B-DB8DA8A3A5D0}" type="datetimeFigureOut">
              <a:rPr lang="en-US" smtClean="0"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51145-B7D4-431D-B901-3510D09FDB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1C4C-94ED-4F69-9D9B-DB8DA8A3A5D0}" type="datetimeFigureOut">
              <a:rPr lang="en-US" smtClean="0"/>
              <a:t>3/2/2017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51145-B7D4-431D-B901-3510D09FDB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1C4C-94ED-4F69-9D9B-DB8DA8A3A5D0}" type="datetimeFigureOut">
              <a:rPr lang="en-US" smtClean="0"/>
              <a:t>3/2/2017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51145-B7D4-431D-B901-3510D09FDB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1C4C-94ED-4F69-9D9B-DB8DA8A3A5D0}" type="datetimeFigureOut">
              <a:rPr lang="en-US" smtClean="0"/>
              <a:t>3/2/2017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51145-B7D4-431D-B901-3510D09FDB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1C4C-94ED-4F69-9D9B-DB8DA8A3A5D0}" type="datetimeFigureOut">
              <a:rPr lang="en-US" smtClean="0"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51145-B7D4-431D-B901-3510D09FDB1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1C4C-94ED-4F69-9D9B-DB8DA8A3A5D0}" type="datetimeFigureOut">
              <a:rPr lang="en-US" smtClean="0"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51145-B7D4-431D-B901-3510D09FDB1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DCD1C4C-94ED-4F69-9D9B-DB8DA8A3A5D0}" type="datetimeFigureOut">
              <a:rPr lang="en-US" smtClean="0"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4251145-B7D4-431D-B901-3510D09FDB1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Pat.Blake@usd.edu" TargetMode="External"/><Relationship Id="rId2" Type="http://schemas.openxmlformats.org/officeDocument/2006/relationships/hyperlink" Target="mailto:Gary.Timmerman@USD.edu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819400"/>
            <a:ext cx="8686800" cy="1470025"/>
          </a:xfrm>
        </p:spPr>
        <p:txBody>
          <a:bodyPr/>
          <a:lstStyle/>
          <a:p>
            <a:r>
              <a:rPr lang="en-US" dirty="0" smtClean="0"/>
              <a:t>Careers in Surgery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Gary Timmerman, MD FACS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03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Black</a:t>
            </a:r>
            <a:endParaRPr lang="en-US" dirty="0"/>
          </a:p>
        </p:txBody>
      </p:sp>
      <p:pic>
        <p:nvPicPr>
          <p:cNvPr id="9218" name="Picture 2" descr="C:\Users\timmermg\Pictures\imagesCHHX7B2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81200"/>
            <a:ext cx="5380643" cy="301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timmermg\Pictures\codeblack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810000"/>
            <a:ext cx="191452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43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Playing a surgeon has launched many Hollywood actor’s careers!!</a:t>
            </a:r>
            <a:endParaRPr lang="en-US" dirty="0"/>
          </a:p>
        </p:txBody>
      </p:sp>
      <p:pic>
        <p:nvPicPr>
          <p:cNvPr id="15362" name="Picture 2" descr="C:\Users\timmermg\Pictures\imagesFFB5OFUZ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9050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C:\Users\timmermg\Pictures\imagesG77QHT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114800"/>
            <a:ext cx="279082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879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 you want to be a surgeon- why?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American College of Surgeons “Red Book” for Surgical Residencies: So You Want To Be A Surgeon</a:t>
            </a:r>
          </a:p>
          <a:p>
            <a:r>
              <a:rPr lang="en-US" dirty="0" smtClean="0"/>
              <a:t>Overview of nearly all surgical specialties written by young surgeons in each field</a:t>
            </a:r>
          </a:p>
          <a:p>
            <a:r>
              <a:rPr lang="en-US" dirty="0" smtClean="0"/>
              <a:t>Describes number of years required for each discipline</a:t>
            </a:r>
          </a:p>
          <a:p>
            <a:r>
              <a:rPr lang="en-US" dirty="0" smtClean="0"/>
              <a:t>Recommend direct contact with surgeons in the field you may have interest</a:t>
            </a:r>
          </a:p>
          <a:p>
            <a:r>
              <a:rPr lang="en-US" dirty="0" smtClean="0"/>
              <a:t>AAMC website is another resource for career planning</a:t>
            </a:r>
          </a:p>
          <a:p>
            <a:r>
              <a:rPr lang="en-US" dirty="0" smtClean="0"/>
              <a:t>Yes- this talk is about Career Planning!!!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83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Years of Residency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Neurosurgery: 6-7 years</a:t>
            </a:r>
          </a:p>
          <a:p>
            <a:r>
              <a:rPr lang="en-US" dirty="0" smtClean="0"/>
              <a:t>Ophthalmology: 1 year transitional + 3 years</a:t>
            </a:r>
          </a:p>
          <a:p>
            <a:r>
              <a:rPr lang="en-US" dirty="0" smtClean="0"/>
              <a:t>Orthopedics: 5 years</a:t>
            </a:r>
          </a:p>
          <a:p>
            <a:r>
              <a:rPr lang="en-US" dirty="0" smtClean="0"/>
              <a:t>ENT: 5 years</a:t>
            </a:r>
          </a:p>
          <a:p>
            <a:r>
              <a:rPr lang="en-US" dirty="0" smtClean="0"/>
              <a:t>Plastics: traditional- 5+2 years; integrated- 5 years</a:t>
            </a:r>
          </a:p>
          <a:p>
            <a:r>
              <a:rPr lang="en-US" dirty="0" smtClean="0"/>
              <a:t>Urology: 5 years</a:t>
            </a:r>
          </a:p>
          <a:p>
            <a:r>
              <a:rPr lang="en-US" dirty="0" smtClean="0"/>
              <a:t>Vascular: traditional- 5+2 years; integrated- 5 years</a:t>
            </a:r>
          </a:p>
          <a:p>
            <a:r>
              <a:rPr lang="en-US" dirty="0" smtClean="0"/>
              <a:t>Cardio-thoracic- traditional- 5+2 to 3 years; integrated- 6 years</a:t>
            </a:r>
          </a:p>
          <a:p>
            <a:r>
              <a:rPr lang="en-US" dirty="0" smtClean="0"/>
              <a:t>Colo-rectal: 5+1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79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Years of Residency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Pediatric Surgery: 5+2 to 3 years</a:t>
            </a:r>
          </a:p>
          <a:p>
            <a:r>
              <a:rPr lang="en-US" dirty="0" smtClean="0"/>
              <a:t>Transplant: 5+2-3 years</a:t>
            </a:r>
          </a:p>
          <a:p>
            <a:r>
              <a:rPr lang="en-US" dirty="0" smtClean="0"/>
              <a:t>Surg Oncology: 5+2-3 years</a:t>
            </a:r>
          </a:p>
          <a:p>
            <a:r>
              <a:rPr lang="en-US" dirty="0" smtClean="0"/>
              <a:t>Surgical Critical Care: 5+1 years</a:t>
            </a:r>
          </a:p>
          <a:p>
            <a:r>
              <a:rPr lang="en-US" dirty="0" smtClean="0"/>
              <a:t>Trauma: 5+1-2 years</a:t>
            </a:r>
          </a:p>
          <a:p>
            <a:r>
              <a:rPr lang="en-US" dirty="0" smtClean="0"/>
              <a:t>Breast: 5+1 year</a:t>
            </a:r>
          </a:p>
          <a:p>
            <a:r>
              <a:rPr lang="en-US" dirty="0" smtClean="0"/>
              <a:t>Endocrine: 5+1</a:t>
            </a:r>
          </a:p>
          <a:p>
            <a:r>
              <a:rPr lang="en-US" dirty="0" smtClean="0"/>
              <a:t>Minimally Invasive/Bariatric: 5+1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67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Job Description: inpatient vs. outpatient</a:t>
            </a:r>
          </a:p>
          <a:p>
            <a:r>
              <a:rPr lang="en-US" dirty="0" smtClean="0"/>
              <a:t>Geographic opportunity: urban vs. rural</a:t>
            </a:r>
          </a:p>
          <a:p>
            <a:r>
              <a:rPr lang="en-US" dirty="0" smtClean="0"/>
              <a:t>Intensity of work: call schedule, home life, free time</a:t>
            </a:r>
          </a:p>
          <a:p>
            <a:r>
              <a:rPr lang="en-US" dirty="0" smtClean="0"/>
              <a:t>Economics- income range</a:t>
            </a:r>
          </a:p>
          <a:p>
            <a:r>
              <a:rPr lang="en-US" dirty="0" smtClean="0"/>
              <a:t>Job security- market saturation</a:t>
            </a:r>
          </a:p>
          <a:p>
            <a:r>
              <a:rPr lang="en-US" dirty="0" smtClean="0"/>
              <a:t>Job satisfaction</a:t>
            </a:r>
          </a:p>
          <a:p>
            <a:r>
              <a:rPr lang="en-US" dirty="0" smtClean="0"/>
              <a:t>Burn 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62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Surgery Residency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Difficulty in matching: grades, board scores, differences of requirements in the surgical specialties</a:t>
            </a:r>
          </a:p>
          <a:p>
            <a:r>
              <a:rPr lang="en-US" dirty="0" smtClean="0"/>
              <a:t>Research project of some fashion- need to stand out</a:t>
            </a:r>
          </a:p>
          <a:p>
            <a:r>
              <a:rPr lang="en-US" dirty="0" smtClean="0"/>
              <a:t>Requirements and expectations for medical students entering surgery: Sub-I’s in surgery- usually two away rotations. Surgical Boot-Camp attendance.  Letters of recommendation from SURGEONS</a:t>
            </a:r>
          </a:p>
          <a:p>
            <a:r>
              <a:rPr lang="en-US" dirty="0" smtClean="0"/>
              <a:t>Thick Skin! Surgery last of “old school” residencies</a:t>
            </a:r>
          </a:p>
          <a:p>
            <a:r>
              <a:rPr lang="en-US" dirty="0" smtClean="0"/>
              <a:t>What is residency like? What about the other surgical residencies? Can I make it through? Not a democracy!</a:t>
            </a:r>
          </a:p>
          <a:p>
            <a:r>
              <a:rPr lang="en-US" dirty="0" smtClean="0"/>
              <a:t>What about the ABS(Boards) requirements?</a:t>
            </a:r>
          </a:p>
          <a:p>
            <a:r>
              <a:rPr lang="en-US" dirty="0" smtClean="0"/>
              <a:t>Written and Oral Boards: Pass/Fail, MOC, 10 year exam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4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Interest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 up, get involved</a:t>
            </a:r>
          </a:p>
          <a:p>
            <a:r>
              <a:rPr lang="en-US" dirty="0" smtClean="0"/>
              <a:t>Opportunity to meet faculty, residents and upper classmen/women interested in surgery and looks good on resume</a:t>
            </a:r>
          </a:p>
          <a:p>
            <a:r>
              <a:rPr lang="en-US" dirty="0" smtClean="0"/>
              <a:t>Great source for free food and often surgical skills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41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President of the Surgical Interest Group</a:t>
            </a:r>
          </a:p>
          <a:p>
            <a:r>
              <a:rPr lang="en-US" dirty="0" smtClean="0"/>
              <a:t>Surgeon who will be your mentor during Pillar II</a:t>
            </a:r>
          </a:p>
          <a:p>
            <a:r>
              <a:rPr lang="en-US" dirty="0" smtClean="0"/>
              <a:t>Dr. Mike Person- LIC coordinator for Pillar II and III</a:t>
            </a:r>
          </a:p>
          <a:p>
            <a:r>
              <a:rPr lang="en-US" dirty="0" smtClean="0"/>
              <a:t>Dr. Gary Timmerman- Chair, Department of Surgery: </a:t>
            </a:r>
            <a:r>
              <a:rPr lang="en-US" dirty="0" smtClean="0">
                <a:hlinkClick r:id="rId2"/>
              </a:rPr>
              <a:t>Gary.Timmerman@USD.edu</a:t>
            </a:r>
            <a:r>
              <a:rPr lang="en-US" dirty="0" smtClean="0"/>
              <a:t> </a:t>
            </a:r>
          </a:p>
          <a:p>
            <a:r>
              <a:rPr lang="en-US" dirty="0" smtClean="0"/>
              <a:t>Pat Blake at Department of Surgery: </a:t>
            </a:r>
            <a:r>
              <a:rPr lang="en-US" dirty="0" smtClean="0">
                <a:hlinkClick r:id="rId3"/>
              </a:rPr>
              <a:t>Pat.Blake@usd.edu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08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coolest, most rewarding, most life-changing, most difficult, most demanding, most respected field in medicine----</a:t>
            </a:r>
          </a:p>
          <a:p>
            <a:r>
              <a:rPr lang="en-US" dirty="0" smtClean="0"/>
              <a:t>Why do you think everyone in Hollywood wants to pretend to do what I do?  </a:t>
            </a:r>
          </a:p>
          <a:p>
            <a:r>
              <a:rPr lang="en-US" dirty="0" smtClean="0"/>
              <a:t>NOTHING cooler than being the REAL THING!!</a:t>
            </a:r>
            <a:endParaRPr lang="en-US" dirty="0"/>
          </a:p>
        </p:txBody>
      </p:sp>
      <p:pic>
        <p:nvPicPr>
          <p:cNvPr id="16386" name="Picture 2" descr="C:\Users\timmermg\Documents\hot doc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191" y="4286250"/>
            <a:ext cx="66960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27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Marcus Welby, MD</a:t>
            </a:r>
            <a:endParaRPr lang="en-US" dirty="0"/>
          </a:p>
        </p:txBody>
      </p:sp>
      <p:pic>
        <p:nvPicPr>
          <p:cNvPr id="8194" name="Picture 2" descr="C:\Users\timmermg\Pictures\images7L8WSUR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514600"/>
            <a:ext cx="4809347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50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Dr. Joe Gannon</a:t>
            </a:r>
            <a:br>
              <a:rPr lang="en-US" dirty="0" smtClean="0"/>
            </a:br>
            <a:r>
              <a:rPr lang="en-US" dirty="0" smtClean="0"/>
              <a:t>Medical Center</a:t>
            </a:r>
            <a:endParaRPr lang="en-US" dirty="0"/>
          </a:p>
        </p:txBody>
      </p:sp>
      <p:pic>
        <p:nvPicPr>
          <p:cNvPr id="3074" name="Picture 2" descr="C:\Users\timmermg\Pictures\untitled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438400"/>
            <a:ext cx="5288446" cy="3474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781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M*A*S*H</a:t>
            </a:r>
            <a:endParaRPr lang="en-US" dirty="0"/>
          </a:p>
        </p:txBody>
      </p:sp>
      <p:pic>
        <p:nvPicPr>
          <p:cNvPr id="1026" name="Picture 2" descr="C:\Users\timmermg\Pictures\4f1de5c580e4d9ef98019933750f9fa3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7" y="2077244"/>
            <a:ext cx="6334125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663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St. Elsewhere</a:t>
            </a:r>
            <a:endParaRPr lang="en-US" dirty="0"/>
          </a:p>
        </p:txBody>
      </p:sp>
      <p:pic>
        <p:nvPicPr>
          <p:cNvPr id="13314" name="Picture 2" descr="C:\Users\timmermg\Pictures\stelsewhere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819400"/>
            <a:ext cx="4394015" cy="246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87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</a:t>
            </a:r>
            <a:endParaRPr lang="en-US" dirty="0"/>
          </a:p>
        </p:txBody>
      </p:sp>
      <p:pic>
        <p:nvPicPr>
          <p:cNvPr id="4098" name="Picture 2" descr="C:\Users\timmermg\Pictures\E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590800"/>
            <a:ext cx="3749040" cy="3309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028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Chicago Hope</a:t>
            </a:r>
            <a:endParaRPr lang="en-US" dirty="0"/>
          </a:p>
        </p:txBody>
      </p:sp>
      <p:pic>
        <p:nvPicPr>
          <p:cNvPr id="6146" name="Picture 2" descr="C:\Users\timmermg\Pictures\imagesGUUUQKOV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743200"/>
            <a:ext cx="4587820" cy="310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549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Grey’s Anatomy</a:t>
            </a:r>
            <a:endParaRPr lang="en-US" dirty="0"/>
          </a:p>
        </p:txBody>
      </p:sp>
      <p:pic>
        <p:nvPicPr>
          <p:cNvPr id="14338" name="Picture 2" descr="C:\Users\timmermg\Pictures\Greysanatomy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743200"/>
            <a:ext cx="4735289" cy="2651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15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Scrubs</a:t>
            </a:r>
            <a:endParaRPr lang="en-US" dirty="0"/>
          </a:p>
        </p:txBody>
      </p:sp>
      <p:pic>
        <p:nvPicPr>
          <p:cNvPr id="11266" name="Picture 2" descr="C:\Users\timmermg\Pictures\scrubs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895600"/>
            <a:ext cx="4242816" cy="2651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91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TM01790490[[fn=Decatur]]</Template>
  <TotalTime>136</TotalTime>
  <Words>487</Words>
  <Application>Microsoft Office PowerPoint</Application>
  <PresentationFormat>On-screen Show (4:3)</PresentationFormat>
  <Paragraphs>68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Bodoni MT Condensed</vt:lpstr>
      <vt:lpstr>Courier New</vt:lpstr>
      <vt:lpstr>Franklin Gothic Book</vt:lpstr>
      <vt:lpstr>Wingdings</vt:lpstr>
      <vt:lpstr>Decatur</vt:lpstr>
      <vt:lpstr>Careers in Surgery</vt:lpstr>
      <vt:lpstr>Marcus Welby, MD</vt:lpstr>
      <vt:lpstr>Dr. Joe Gannon Medical Center</vt:lpstr>
      <vt:lpstr>M*A*S*H</vt:lpstr>
      <vt:lpstr>St. Elsewhere</vt:lpstr>
      <vt:lpstr>ER</vt:lpstr>
      <vt:lpstr>Chicago Hope</vt:lpstr>
      <vt:lpstr>Grey’s Anatomy</vt:lpstr>
      <vt:lpstr>Scrubs</vt:lpstr>
      <vt:lpstr>Code Black</vt:lpstr>
      <vt:lpstr>PowerPoint Presentation</vt:lpstr>
      <vt:lpstr>So you want to be a surgeon- why?</vt:lpstr>
      <vt:lpstr>Years of Residency</vt:lpstr>
      <vt:lpstr>Years of Residency</vt:lpstr>
      <vt:lpstr>General Surgery</vt:lpstr>
      <vt:lpstr>General Surgery Residency</vt:lpstr>
      <vt:lpstr>Surgical Interest Group</vt:lpstr>
      <vt:lpstr>Contacts</vt:lpstr>
      <vt:lpstr>Conclusion</vt:lpstr>
    </vt:vector>
  </TitlesOfParts>
  <Company>Sanford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Careers in Surgery</dc:title>
  <dc:creator>Timmerman,Gary (MD)</dc:creator>
  <cp:lastModifiedBy>Reuter, Suzanne D</cp:lastModifiedBy>
  <cp:revision>2</cp:revision>
  <dcterms:created xsi:type="dcterms:W3CDTF">2017-01-05T19:58:34Z</dcterms:created>
  <dcterms:modified xsi:type="dcterms:W3CDTF">2017-03-02T21:12:44Z</dcterms:modified>
</cp:coreProperties>
</file>